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5" r:id="rId4"/>
    <p:sldId id="274" r:id="rId5"/>
    <p:sldId id="257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11-дәріс 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 </a:t>
            </a:r>
            <a:r>
              <a:rPr lang="kk-KZ" dirty="0"/>
              <a:t>Бағалы қағаздар операциалары бойынша салық төлеу ерекшеліктерін сипаттау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259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FFC000"/>
                </a:solidFill>
              </a:rPr>
              <a:t>Бағалы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қағаздармен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операциялар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жасағаны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үшін</a:t>
            </a:r>
            <a:r>
              <a:rPr lang="ru-RU" sz="3200" b="1" dirty="0">
                <a:solidFill>
                  <a:srgbClr val="FFC000"/>
                </a:solidFill>
              </a:rPr>
              <a:t> инвестор </a:t>
            </a:r>
            <a:r>
              <a:rPr lang="ru-RU" sz="3200" b="1" dirty="0" err="1">
                <a:solidFill>
                  <a:srgbClr val="FFC000"/>
                </a:solidFill>
              </a:rPr>
              <a:t>қандай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салықтарды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төлеуі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керек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нарықтағы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операцияларға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тек </a:t>
            </a:r>
            <a:r>
              <a:rPr lang="ru-RU" dirty="0" err="1"/>
              <a:t>кірісті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тиімсіздер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де </a:t>
            </a:r>
            <a:r>
              <a:rPr lang="ru-RU" dirty="0" err="1"/>
              <a:t>есептеп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ұсынылды</a:t>
            </a:r>
            <a:r>
              <a:rPr lang="ru-RU" dirty="0"/>
              <a:t>.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комитеті</a:t>
            </a:r>
            <a:r>
              <a:rPr lang="ru-RU" dirty="0"/>
              <a:t> </a:t>
            </a:r>
            <a:r>
              <a:rPr lang="en-US" dirty="0"/>
              <a:t>LS-</a:t>
            </a:r>
            <a:r>
              <a:rPr lang="ru-RU" dirty="0" err="1"/>
              <a:t>ке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бастаманы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түсініктеме</a:t>
            </a:r>
            <a:r>
              <a:rPr lang="ru-RU" dirty="0"/>
              <a:t> </a:t>
            </a:r>
            <a:r>
              <a:rPr lang="ru-RU" dirty="0" err="1"/>
              <a:t>берді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7827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kk-KZ" dirty="0" smtClean="0"/>
              <a:t>КМК </a:t>
            </a:r>
            <a:r>
              <a:rPr lang="en-US" dirty="0" smtClean="0"/>
              <a:t> </a:t>
            </a:r>
            <a:r>
              <a:rPr lang="ru-RU" dirty="0" err="1"/>
              <a:t>шығын</a:t>
            </a:r>
            <a:r>
              <a:rPr lang="ru-RU" dirty="0"/>
              <a:t> </a:t>
            </a:r>
            <a:r>
              <a:rPr lang="ru-RU" dirty="0" err="1"/>
              <a:t>түсінігі</a:t>
            </a:r>
            <a:r>
              <a:rPr lang="ru-RU" dirty="0"/>
              <a:t> </a:t>
            </a:r>
            <a:r>
              <a:rPr lang="ru-RU" dirty="0" err="1"/>
              <a:t>өндірістік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кірістерден</a:t>
            </a:r>
            <a:r>
              <a:rPr lang="ru-RU" dirty="0"/>
              <a:t> </a:t>
            </a:r>
            <a:r>
              <a:rPr lang="ru-RU" dirty="0" err="1"/>
              <a:t>шығыстардың</a:t>
            </a:r>
            <a:r>
              <a:rPr lang="ru-RU" dirty="0"/>
              <a:t> </a:t>
            </a:r>
            <a:r>
              <a:rPr lang="ru-RU" dirty="0" err="1"/>
              <a:t>асып</a:t>
            </a:r>
            <a:r>
              <a:rPr lang="ru-RU" dirty="0"/>
              <a:t> </a:t>
            </a:r>
            <a:r>
              <a:rPr lang="ru-RU" dirty="0" err="1"/>
              <a:t>кетуін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түсіндірді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Ал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«</a:t>
            </a:r>
            <a:r>
              <a:rPr lang="ru-RU" dirty="0" err="1"/>
              <a:t>пассивті</a:t>
            </a:r>
            <a:r>
              <a:rPr lang="ru-RU" dirty="0"/>
              <a:t>»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жіктеледі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тұлғалардың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әрекеттерден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кірістері</a:t>
            </a:r>
            <a:r>
              <a:rPr lang="ru-RU" dirty="0"/>
              <a:t> мен </a:t>
            </a:r>
            <a:r>
              <a:rPr lang="ru-RU" dirty="0" err="1"/>
              <a:t>залалдарының</a:t>
            </a:r>
            <a:r>
              <a:rPr lang="ru-RU" dirty="0"/>
              <a:t> </a:t>
            </a:r>
            <a:r>
              <a:rPr lang="ru-RU" dirty="0" err="1"/>
              <a:t>есебі</a:t>
            </a:r>
            <a:r>
              <a:rPr lang="ru-RU" dirty="0"/>
              <a:t> </a:t>
            </a:r>
            <a:r>
              <a:rPr lang="ru-RU" dirty="0" err="1"/>
              <a:t>жүргізілмейді</a:t>
            </a:r>
            <a:r>
              <a:rPr lang="ru-RU" dirty="0"/>
              <a:t>, </a:t>
            </a:r>
            <a:r>
              <a:rPr lang="ru-RU" dirty="0" err="1"/>
              <a:t>тиісінше</a:t>
            </a:r>
            <a:r>
              <a:rPr lang="ru-RU" dirty="0"/>
              <a:t> </a:t>
            </a:r>
            <a:r>
              <a:rPr lang="ru-RU" dirty="0" err="1"/>
              <a:t>олардан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залалдар</a:t>
            </a:r>
            <a:r>
              <a:rPr lang="ru-RU" dirty="0"/>
              <a:t> </a:t>
            </a:r>
            <a:r>
              <a:rPr lang="ru-RU" dirty="0" err="1"/>
              <a:t>болашақта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алынбайды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7220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</a:t>
            </a:r>
            <a:r>
              <a:rPr lang="ru-RU" dirty="0" err="1"/>
              <a:t>Шегерімдер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түзету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smtClean="0"/>
              <a:t>ЖТС-</a:t>
            </a:r>
            <a:r>
              <a:rPr lang="ru-RU" dirty="0" err="1" smtClean="0"/>
              <a:t>тің</a:t>
            </a:r>
            <a:r>
              <a:rPr lang="ru-RU" dirty="0" smtClean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төмендеуі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сипатта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қазақстандықтарды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«</a:t>
            </a:r>
            <a:r>
              <a:rPr lang="ru-RU" dirty="0" err="1"/>
              <a:t>өндірістік</a:t>
            </a:r>
            <a:r>
              <a:rPr lang="ru-RU" dirty="0"/>
              <a:t>» </a:t>
            </a:r>
            <a:r>
              <a:rPr lang="ru-RU" dirty="0" err="1"/>
              <a:t>қажеттілікпен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коммерциялық</a:t>
            </a:r>
            <a:r>
              <a:rPr lang="ru-RU" dirty="0"/>
              <a:t> </a:t>
            </a:r>
            <a:r>
              <a:rPr lang="ru-RU" dirty="0" err="1"/>
              <a:t>сипатта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да, </a:t>
            </a:r>
            <a:r>
              <a:rPr lang="ru-RU" dirty="0" err="1"/>
              <a:t>көбінесе</a:t>
            </a:r>
            <a:r>
              <a:rPr lang="ru-RU" dirty="0"/>
              <a:t> «</a:t>
            </a:r>
            <a:r>
              <a:rPr lang="ru-RU" dirty="0" err="1"/>
              <a:t>алыпсатарлық</a:t>
            </a:r>
            <a:r>
              <a:rPr lang="ru-RU" dirty="0"/>
              <a:t>» </a:t>
            </a:r>
            <a:r>
              <a:rPr lang="ru-RU" dirty="0" err="1"/>
              <a:t>сипатта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ұсынылған</a:t>
            </a:r>
            <a:r>
              <a:rPr lang="ru-RU" dirty="0"/>
              <a:t> </a:t>
            </a:r>
            <a:r>
              <a:rPr lang="ru-RU" dirty="0" err="1"/>
              <a:t>түзетулерді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ЖАТ </a:t>
            </a:r>
            <a:r>
              <a:rPr lang="ru-RU" dirty="0" err="1"/>
              <a:t>міндеттемелерін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схемаларды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әкелуі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», - </a:t>
            </a:r>
            <a:r>
              <a:rPr lang="ru-RU" dirty="0" err="1"/>
              <a:t>деді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комитеті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5926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en-US" dirty="0" smtClean="0"/>
              <a:t>K</a:t>
            </a:r>
            <a:r>
              <a:rPr lang="kk-KZ" dirty="0" smtClean="0"/>
              <a:t>МК </a:t>
            </a:r>
            <a:r>
              <a:rPr lang="en-US" dirty="0" smtClean="0"/>
              <a:t> </a:t>
            </a:r>
            <a:r>
              <a:rPr lang="ru-RU" dirty="0" err="1"/>
              <a:t>шығындарды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мүлікті</a:t>
            </a:r>
            <a:r>
              <a:rPr lang="ru-RU" dirty="0"/>
              <a:t> (</a:t>
            </a:r>
            <a:r>
              <a:rPr lang="ru-RU" dirty="0" err="1"/>
              <a:t>тұрғын</a:t>
            </a:r>
            <a:r>
              <a:rPr lang="ru-RU" dirty="0"/>
              <a:t> </a:t>
            </a:r>
            <a:r>
              <a:rPr lang="ru-RU" dirty="0" err="1"/>
              <a:t>үйді</a:t>
            </a:r>
            <a:r>
              <a:rPr lang="ru-RU" dirty="0"/>
              <a:t>, </a:t>
            </a:r>
            <a:r>
              <a:rPr lang="ru-RU" dirty="0" err="1"/>
              <a:t>көлікті</a:t>
            </a:r>
            <a:r>
              <a:rPr lang="ru-RU" dirty="0"/>
              <a:t>, </a:t>
            </a:r>
            <a:r>
              <a:rPr lang="ru-RU" dirty="0" err="1"/>
              <a:t>жерді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.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департамент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мәмілелер</a:t>
            </a:r>
            <a:r>
              <a:rPr lang="ru-RU" dirty="0"/>
              <a:t> </a:t>
            </a:r>
            <a:r>
              <a:rPr lang="ru-RU" dirty="0" err="1"/>
              <a:t>жасайтын</a:t>
            </a:r>
            <a:r>
              <a:rPr lang="ru-RU" dirty="0"/>
              <a:t> </a:t>
            </a:r>
            <a:r>
              <a:rPr lang="ru-RU" dirty="0" err="1"/>
              <a:t>инвесторларға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тетіктерін</a:t>
            </a:r>
            <a:r>
              <a:rPr lang="ru-RU" dirty="0"/>
              <a:t> </a:t>
            </a:r>
            <a:r>
              <a:rPr lang="ru-RU" dirty="0" err="1"/>
              <a:t>белгіледі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632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FFC000"/>
                </a:solidFill>
              </a:rPr>
              <a:t>Заңды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тұлғаның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корпоративтік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табыс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салығы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бойынша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міндеттемелері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/>
              <a:t>​​</a:t>
            </a:r>
            <a:r>
              <a:rPr lang="ru-RU" dirty="0" err="1"/>
              <a:t>қарыз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сыйақылар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табысты</a:t>
            </a:r>
            <a:r>
              <a:rPr lang="ru-RU" dirty="0"/>
              <a:t>, резидент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шығарған</a:t>
            </a:r>
            <a:r>
              <a:rPr lang="ru-RU" dirty="0"/>
              <a:t> </a:t>
            </a:r>
            <a:r>
              <a:rPr lang="ru-RU" dirty="0" err="1"/>
              <a:t>акцияларды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өсімдерін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сияқтыларды</a:t>
            </a:r>
            <a:r>
              <a:rPr lang="ru-RU" dirty="0"/>
              <a:t> </a:t>
            </a:r>
            <a:r>
              <a:rPr lang="ru-RU" dirty="0" err="1"/>
              <a:t>азайтуға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Осылайша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төлеушінің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мен </a:t>
            </a:r>
            <a:r>
              <a:rPr lang="ru-RU" dirty="0" err="1"/>
              <a:t>шығыстар</a:t>
            </a:r>
            <a:r>
              <a:rPr lang="ru-RU" dirty="0"/>
              <a:t> </a:t>
            </a:r>
            <a:r>
              <a:rPr lang="ru-RU" dirty="0" err="1"/>
              <a:t>сомасына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залалдар</a:t>
            </a:r>
            <a:r>
              <a:rPr lang="ru-RU" dirty="0"/>
              <a:t> </a:t>
            </a:r>
            <a:r>
              <a:rPr lang="ru-RU" dirty="0" err="1"/>
              <a:t>сомасына</a:t>
            </a:r>
            <a:r>
              <a:rPr lang="ru-RU" dirty="0"/>
              <a:t> </a:t>
            </a:r>
            <a:r>
              <a:rPr lang="ru-RU" dirty="0" err="1"/>
              <a:t>азайтылған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табысы</a:t>
            </a:r>
            <a:r>
              <a:rPr lang="ru-RU" dirty="0"/>
              <a:t> 20% ставка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6648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«КТС </a:t>
            </a:r>
            <a:r>
              <a:rPr lang="ru-RU" dirty="0" err="1"/>
              <a:t>төлеуші</a:t>
            </a:r>
            <a:r>
              <a:rPr lang="ru-RU" dirty="0"/>
              <a:t> ​​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декларацияны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органына</a:t>
            </a:r>
            <a:r>
              <a:rPr lang="ru-RU" dirty="0"/>
              <a:t> </a:t>
            </a:r>
            <a:r>
              <a:rPr lang="ru-RU" dirty="0" err="1"/>
              <a:t>есепті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кезеңінен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31 </a:t>
            </a:r>
            <a:r>
              <a:rPr lang="ru-RU" dirty="0" err="1"/>
              <a:t>наурызынан</a:t>
            </a:r>
            <a:r>
              <a:rPr lang="ru-RU" dirty="0"/>
              <a:t> </a:t>
            </a:r>
            <a:r>
              <a:rPr lang="ru-RU" dirty="0" err="1"/>
              <a:t>кешіктірмей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​​КТС-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кезеңінің</a:t>
            </a:r>
            <a:r>
              <a:rPr lang="ru-RU" dirty="0"/>
              <a:t> </a:t>
            </a:r>
            <a:r>
              <a:rPr lang="ru-RU" dirty="0" err="1"/>
              <a:t>нәтижелері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күннен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күнтізбелік</a:t>
            </a:r>
            <a:r>
              <a:rPr lang="ru-RU" dirty="0"/>
              <a:t> 10 </a:t>
            </a:r>
            <a:r>
              <a:rPr lang="ru-RU" dirty="0" err="1"/>
              <a:t>күннен</a:t>
            </a:r>
            <a:r>
              <a:rPr lang="ru-RU" dirty="0"/>
              <a:t> </a:t>
            </a:r>
            <a:r>
              <a:rPr lang="ru-RU" dirty="0" err="1"/>
              <a:t>кешіктірмей</a:t>
            </a:r>
            <a:r>
              <a:rPr lang="ru-RU" dirty="0"/>
              <a:t> </a:t>
            </a:r>
            <a:r>
              <a:rPr lang="ru-RU" dirty="0" err="1"/>
              <a:t>төлейді</a:t>
            </a:r>
            <a:r>
              <a:rPr lang="ru-RU" dirty="0"/>
              <a:t> », - </a:t>
            </a:r>
            <a:r>
              <a:rPr lang="ru-RU" dirty="0" err="1"/>
              <a:t>деді</a:t>
            </a:r>
            <a:r>
              <a:rPr lang="ru-RU" dirty="0"/>
              <a:t> </a:t>
            </a:r>
            <a:r>
              <a:rPr lang="ru-RU" dirty="0" smtClean="0"/>
              <a:t>КМК.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211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/>
              <a:t>Құн</a:t>
            </a:r>
            <a:r>
              <a:rPr lang="ru-RU" sz="3200" b="1" dirty="0"/>
              <a:t> </a:t>
            </a:r>
            <a:r>
              <a:rPr lang="ru-RU" sz="3200" b="1" dirty="0" err="1"/>
              <a:t>өсімінен</a:t>
            </a:r>
            <a:r>
              <a:rPr lang="ru-RU" sz="3200" b="1" dirty="0"/>
              <a:t> </a:t>
            </a:r>
            <a:r>
              <a:rPr lang="ru-RU" sz="3200" b="1" dirty="0" err="1"/>
              <a:t>түсетін</a:t>
            </a:r>
            <a:r>
              <a:rPr lang="ru-RU" sz="3200" b="1" dirty="0"/>
              <a:t> </a:t>
            </a:r>
            <a:r>
              <a:rPr lang="ru-RU" sz="3200" b="1" dirty="0" err="1"/>
              <a:t>Қазақстандағы</a:t>
            </a:r>
            <a:r>
              <a:rPr lang="ru-RU" sz="3200" b="1" dirty="0"/>
              <a:t> </a:t>
            </a:r>
            <a:r>
              <a:rPr lang="ru-RU" sz="3200" b="1" dirty="0" err="1"/>
              <a:t>көздерден</a:t>
            </a:r>
            <a:r>
              <a:rPr lang="ru-RU" sz="3200" b="1" dirty="0"/>
              <a:t> резидент </a:t>
            </a:r>
            <a:r>
              <a:rPr lang="ru-RU" sz="3200" b="1" dirty="0" err="1"/>
              <a:t>еместердің</a:t>
            </a:r>
            <a:r>
              <a:rPr lang="ru-RU" sz="3200" b="1" dirty="0"/>
              <a:t> </a:t>
            </a:r>
            <a:r>
              <a:rPr lang="ru-RU" sz="3200" b="1" dirty="0" err="1" smtClean="0"/>
              <a:t>кірісі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Резидент </a:t>
            </a:r>
            <a:r>
              <a:rPr lang="ru-RU" dirty="0" err="1" smtClean="0"/>
              <a:t>емес</a:t>
            </a:r>
            <a:r>
              <a:rPr lang="ru-RU" dirty="0" smtClean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көздер</a:t>
            </a:r>
            <a:r>
              <a:rPr lang="en-US" dirty="0" err="1"/>
              <a:t>i</a:t>
            </a:r>
            <a:r>
              <a:rPr lang="ru-RU" dirty="0" err="1"/>
              <a:t>нен</a:t>
            </a:r>
            <a:r>
              <a:rPr lang="ru-RU" dirty="0"/>
              <a:t> </a:t>
            </a:r>
            <a:r>
              <a:rPr lang="ru-RU" dirty="0" err="1"/>
              <a:t>алынатын</a:t>
            </a:r>
            <a:r>
              <a:rPr lang="ru-RU" dirty="0"/>
              <a:t> </a:t>
            </a:r>
            <a:r>
              <a:rPr lang="ru-RU" dirty="0" err="1"/>
              <a:t>табысы</a:t>
            </a:r>
            <a:r>
              <a:rPr lang="ru-RU" dirty="0"/>
              <a:t> </a:t>
            </a:r>
            <a:r>
              <a:rPr lang="ru-RU" dirty="0" err="1"/>
              <a:t>төлем</a:t>
            </a:r>
            <a:r>
              <a:rPr lang="ru-RU" dirty="0"/>
              <a:t> </a:t>
            </a:r>
            <a:r>
              <a:rPr lang="ru-RU" dirty="0" err="1"/>
              <a:t>көз</a:t>
            </a:r>
            <a:r>
              <a:rPr lang="en-US" dirty="0" err="1"/>
              <a:t>i</a:t>
            </a:r>
            <a:r>
              <a:rPr lang="ru-RU" dirty="0" err="1"/>
              <a:t>нен</a:t>
            </a:r>
            <a:r>
              <a:rPr lang="ru-RU" dirty="0"/>
              <a:t> </a:t>
            </a:r>
            <a:r>
              <a:rPr lang="ru-RU" dirty="0" err="1"/>
              <a:t>шегер</a:t>
            </a:r>
            <a:r>
              <a:rPr lang="en-US" dirty="0" err="1"/>
              <a:t>i</a:t>
            </a:r>
            <a:r>
              <a:rPr lang="ru-RU" dirty="0" err="1"/>
              <a:t>мсіз</a:t>
            </a:r>
            <a:r>
              <a:rPr lang="ru-RU" dirty="0"/>
              <a:t> КТС </a:t>
            </a:r>
            <a:r>
              <a:rPr lang="ru-RU" dirty="0" err="1"/>
              <a:t>салынады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Кіріс</a:t>
            </a:r>
            <a:r>
              <a:rPr lang="ru-RU" dirty="0" smtClean="0"/>
              <a:t> </a:t>
            </a:r>
            <a:r>
              <a:rPr lang="ru-RU" dirty="0" err="1"/>
              <a:t>бойынша</a:t>
            </a:r>
            <a:r>
              <a:rPr lang="ru-RU" dirty="0"/>
              <a:t> КТС </a:t>
            </a:r>
            <a:r>
              <a:rPr lang="ru-RU" dirty="0" err="1"/>
              <a:t>есептеу</a:t>
            </a:r>
            <a:r>
              <a:rPr lang="ru-RU" dirty="0"/>
              <a:t> мен </a:t>
            </a:r>
            <a:r>
              <a:rPr lang="ru-RU" dirty="0" err="1"/>
              <a:t>шегерімдерді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агенті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асырады:Бейрезиденттің</a:t>
            </a:r>
            <a:r>
              <a:rPr lang="ru-RU" dirty="0"/>
              <a:t> </a:t>
            </a:r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көздерден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өсімінен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кірісіне</a:t>
            </a:r>
            <a:r>
              <a:rPr lang="ru-RU" dirty="0"/>
              <a:t> 15% ставка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«</a:t>
            </a:r>
            <a:r>
              <a:rPr lang="ru-RU" dirty="0"/>
              <a:t>Ел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биржасында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биржасында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сауда-саттық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сату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өсімінен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резидент </a:t>
            </a:r>
            <a:r>
              <a:rPr lang="ru-RU" dirty="0" err="1"/>
              <a:t>еместердің</a:t>
            </a:r>
            <a:r>
              <a:rPr lang="ru-RU" dirty="0"/>
              <a:t> </a:t>
            </a:r>
            <a:r>
              <a:rPr lang="ru-RU" dirty="0" err="1"/>
              <a:t>кірісіне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салынбайды</a:t>
            </a:r>
            <a:r>
              <a:rPr lang="ru-RU" dirty="0"/>
              <a:t>», - </a:t>
            </a:r>
            <a:r>
              <a:rPr lang="ru-RU" dirty="0" err="1"/>
              <a:t>деді</a:t>
            </a:r>
            <a:r>
              <a:rPr lang="ru-RU" dirty="0"/>
              <a:t> </a:t>
            </a:r>
            <a:r>
              <a:rPr lang="ru-RU" dirty="0" err="1"/>
              <a:t>ведомствода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3176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Жеке </a:t>
            </a:r>
            <a:r>
              <a:rPr lang="ru-RU" sz="3600" b="1" dirty="0" err="1"/>
              <a:t>табыс</a:t>
            </a:r>
            <a:r>
              <a:rPr lang="ru-RU" sz="3600" b="1" dirty="0"/>
              <a:t> </a:t>
            </a:r>
            <a:r>
              <a:rPr lang="ru-RU" sz="3600" b="1" dirty="0" err="1"/>
              <a:t>салығы</a:t>
            </a:r>
            <a:r>
              <a:rPr lang="ru-RU" sz="3600" b="1" dirty="0"/>
              <a:t> </a:t>
            </a:r>
            <a:r>
              <a:rPr lang="ru-RU" sz="3600" b="1" dirty="0" err="1"/>
              <a:t>бойынша</a:t>
            </a:r>
            <a:r>
              <a:rPr lang="ru-RU" sz="3600" b="1" dirty="0"/>
              <a:t> </a:t>
            </a:r>
            <a:r>
              <a:rPr lang="ru-RU" sz="3600" b="1" dirty="0" err="1"/>
              <a:t>міндеттемелер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ЖТС  </a:t>
            </a:r>
            <a:r>
              <a:rPr lang="ru-RU" dirty="0" err="1"/>
              <a:t>бюджетіне</a:t>
            </a:r>
            <a:r>
              <a:rPr lang="ru-RU" dirty="0"/>
              <a:t> </a:t>
            </a:r>
            <a:r>
              <a:rPr lang="ru-RU" dirty="0" err="1"/>
              <a:t>есептеуді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төлеуді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жүргізеді</a:t>
            </a:r>
            <a:r>
              <a:rPr lang="ru-RU" dirty="0"/>
              <a:t>: </a:t>
            </a:r>
            <a:r>
              <a:rPr lang="ru-RU" dirty="0" err="1"/>
              <a:t>төлем</a:t>
            </a:r>
            <a:r>
              <a:rPr lang="ru-RU" dirty="0"/>
              <a:t> </a:t>
            </a:r>
            <a:r>
              <a:rPr lang="ru-RU" dirty="0" err="1"/>
              <a:t>кейіннен</a:t>
            </a:r>
            <a:r>
              <a:rPr lang="ru-RU" dirty="0"/>
              <a:t> </a:t>
            </a:r>
            <a:r>
              <a:rPr lang="ru-RU" dirty="0" smtClean="0"/>
              <a:t>ЖТС </a:t>
            </a:r>
            <a:r>
              <a:rPr lang="ru-RU" dirty="0" err="1"/>
              <a:t>декларациясында</a:t>
            </a:r>
            <a:r>
              <a:rPr lang="ru-RU" dirty="0"/>
              <a:t> </a:t>
            </a:r>
            <a:r>
              <a:rPr lang="ru-RU" dirty="0" err="1"/>
              <a:t>көрсетіле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кезеңі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жүргізіледі.Салық</a:t>
            </a:r>
            <a:r>
              <a:rPr lang="ru-RU" dirty="0"/>
              <a:t> </a:t>
            </a:r>
            <a:r>
              <a:rPr lang="ru-RU" dirty="0" err="1"/>
              <a:t>төлеушінің</a:t>
            </a:r>
            <a:r>
              <a:rPr lang="ru-RU" dirty="0"/>
              <a:t> </a:t>
            </a:r>
            <a:r>
              <a:rPr lang="ru-RU" dirty="0" err="1"/>
              <a:t>табысына</a:t>
            </a:r>
            <a:r>
              <a:rPr lang="ru-RU" dirty="0"/>
              <a:t> 10% ставка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Егер</a:t>
            </a:r>
            <a:r>
              <a:rPr lang="ru-RU" dirty="0"/>
              <a:t> резидент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Қазақстаннан</a:t>
            </a:r>
            <a:r>
              <a:rPr lang="ru-RU" dirty="0"/>
              <a:t> </a:t>
            </a:r>
            <a:r>
              <a:rPr lang="ru-RU" dirty="0" err="1"/>
              <a:t>тысқары</a:t>
            </a:r>
            <a:r>
              <a:rPr lang="ru-RU" dirty="0"/>
              <a:t> </a:t>
            </a:r>
            <a:r>
              <a:rPr lang="ru-RU" dirty="0" err="1"/>
              <a:t>жерлерде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қор</a:t>
            </a:r>
            <a:r>
              <a:rPr lang="ru-RU" dirty="0"/>
              <a:t> </a:t>
            </a:r>
            <a:r>
              <a:rPr lang="ru-RU" dirty="0" err="1"/>
              <a:t>биржаларындағы</a:t>
            </a:r>
            <a:r>
              <a:rPr lang="ru-RU" dirty="0"/>
              <a:t> </a:t>
            </a:r>
            <a:r>
              <a:rPr lang="ru-RU" dirty="0" err="1"/>
              <a:t>операциялардан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алса</a:t>
            </a:r>
            <a:r>
              <a:rPr lang="ru-RU" dirty="0"/>
              <a:t>,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тұлға</a:t>
            </a:r>
            <a:r>
              <a:rPr lang="ru-RU" dirty="0"/>
              <a:t> 10% </a:t>
            </a:r>
            <a:r>
              <a:rPr lang="ru-RU" dirty="0" err="1"/>
              <a:t>мөлшерлеме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(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10 </a:t>
            </a:r>
            <a:r>
              <a:rPr lang="ru-RU" dirty="0" err="1"/>
              <a:t>сәуірінен</a:t>
            </a:r>
            <a:r>
              <a:rPr lang="ru-RU" dirty="0"/>
              <a:t> </a:t>
            </a:r>
            <a:r>
              <a:rPr lang="ru-RU" dirty="0" err="1"/>
              <a:t>кешіктірмей</a:t>
            </a:r>
            <a:r>
              <a:rPr lang="ru-RU" dirty="0"/>
              <a:t>) </a:t>
            </a:r>
            <a:r>
              <a:rPr lang="ru-RU" dirty="0" smtClean="0"/>
              <a:t>ЖТС-</a:t>
            </a:r>
            <a:r>
              <a:rPr lang="ru-RU" dirty="0" err="1" smtClean="0"/>
              <a:t>ны</a:t>
            </a:r>
            <a:r>
              <a:rPr lang="ru-RU" dirty="0" smtClean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есептеуге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төлеуге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. ),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smtClean="0"/>
              <a:t>ЖТС </a:t>
            </a:r>
            <a:r>
              <a:rPr lang="ru-RU" dirty="0" err="1"/>
              <a:t>декларациясын</a:t>
            </a:r>
            <a:r>
              <a:rPr lang="ru-RU" dirty="0"/>
              <a:t> (240.00 </a:t>
            </a:r>
            <a:r>
              <a:rPr lang="ru-RU" dirty="0" err="1"/>
              <a:t>нысаны</a:t>
            </a:r>
            <a:r>
              <a:rPr lang="ru-RU" dirty="0"/>
              <a:t>)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(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31 </a:t>
            </a:r>
            <a:r>
              <a:rPr lang="ru-RU" dirty="0" err="1"/>
              <a:t>наурызынан</a:t>
            </a:r>
            <a:r>
              <a:rPr lang="ru-RU" dirty="0"/>
              <a:t> </a:t>
            </a:r>
            <a:r>
              <a:rPr lang="ru-RU" dirty="0" err="1"/>
              <a:t>кешіктірмей</a:t>
            </a:r>
            <a:r>
              <a:rPr lang="ru-RU" dirty="0" smtClean="0"/>
              <a:t>).</a:t>
            </a:r>
          </a:p>
          <a:p>
            <a:r>
              <a:rPr lang="ru-RU" dirty="0" smtClean="0"/>
              <a:t>«</a:t>
            </a:r>
            <a:r>
              <a:rPr lang="ru-RU" dirty="0" err="1"/>
              <a:t>Қос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</a:t>
            </a:r>
            <a:r>
              <a:rPr lang="ru-RU" dirty="0"/>
              <a:t> </a:t>
            </a:r>
            <a:r>
              <a:rPr lang="ru-RU" dirty="0" err="1"/>
              <a:t>болдырмау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резидент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Қазақстаннан</a:t>
            </a:r>
            <a:r>
              <a:rPr lang="ru-RU" dirty="0"/>
              <a:t> </a:t>
            </a:r>
            <a:r>
              <a:rPr lang="ru-RU" dirty="0" err="1"/>
              <a:t>тысқары</a:t>
            </a:r>
            <a:r>
              <a:rPr lang="ru-RU" dirty="0"/>
              <a:t> </a:t>
            </a:r>
            <a:r>
              <a:rPr lang="ru-RU" dirty="0" err="1"/>
              <a:t>жерлердегі</a:t>
            </a:r>
            <a:r>
              <a:rPr lang="ru-RU" dirty="0"/>
              <a:t> </a:t>
            </a:r>
            <a:r>
              <a:rPr lang="ru-RU" dirty="0" err="1"/>
              <a:t>көздерден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табысы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елден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төленген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көзделуде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төленген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10% </a:t>
            </a:r>
            <a:r>
              <a:rPr lang="ru-RU" dirty="0" err="1"/>
              <a:t>мөлшерлеме</a:t>
            </a:r>
            <a:r>
              <a:rPr lang="ru-RU" dirty="0"/>
              <a:t> </a:t>
            </a:r>
            <a:r>
              <a:rPr lang="ru-RU" dirty="0" err="1"/>
              <a:t>шегінде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»,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түсіндірді</a:t>
            </a:r>
            <a:r>
              <a:rPr lang="ru-RU" dirty="0"/>
              <a:t> </a:t>
            </a:r>
            <a:r>
              <a:rPr lang="kk-KZ" dirty="0"/>
              <a:t> </a:t>
            </a:r>
            <a:r>
              <a:rPr lang="kk-KZ" dirty="0" smtClean="0"/>
              <a:t>КМК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16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err="1"/>
              <a:t>Жергілікті</a:t>
            </a:r>
            <a:r>
              <a:rPr lang="ru-RU" sz="3100" b="1" dirty="0"/>
              <a:t> </a:t>
            </a:r>
            <a:r>
              <a:rPr lang="ru-RU" sz="3100" b="1" dirty="0" err="1"/>
              <a:t>қор</a:t>
            </a:r>
            <a:r>
              <a:rPr lang="ru-RU" sz="3100" b="1" dirty="0"/>
              <a:t> </a:t>
            </a:r>
            <a:r>
              <a:rPr lang="ru-RU" sz="3100" b="1" dirty="0" err="1"/>
              <a:t>нарығында</a:t>
            </a:r>
            <a:r>
              <a:rPr lang="ru-RU" sz="3100" b="1" dirty="0"/>
              <a:t> </a:t>
            </a:r>
            <a:r>
              <a:rPr lang="ru-RU" sz="3100" b="1" dirty="0" err="1"/>
              <a:t>және</a:t>
            </a:r>
            <a:r>
              <a:rPr lang="ru-RU" sz="3100" b="1" dirty="0"/>
              <a:t> АХҚО </a:t>
            </a:r>
            <a:r>
              <a:rPr lang="ru-RU" sz="3100" b="1" dirty="0" err="1"/>
              <a:t>аумағында</a:t>
            </a:r>
            <a:r>
              <a:rPr lang="ru-RU" sz="3100" b="1" dirty="0"/>
              <a:t> </a:t>
            </a:r>
            <a:r>
              <a:rPr lang="ru-RU" sz="3100" b="1" dirty="0" err="1"/>
              <a:t>бағалы</a:t>
            </a:r>
            <a:r>
              <a:rPr lang="ru-RU" sz="3100" b="1" dirty="0"/>
              <a:t> </a:t>
            </a:r>
            <a:r>
              <a:rPr lang="ru-RU" sz="3100" b="1" dirty="0" err="1"/>
              <a:t>қағаздармен</a:t>
            </a:r>
            <a:r>
              <a:rPr lang="ru-RU" sz="3100" b="1" dirty="0"/>
              <a:t> </a:t>
            </a:r>
            <a:r>
              <a:rPr lang="ru-RU" sz="3100" b="1" dirty="0" err="1"/>
              <a:t>операциялардан</a:t>
            </a:r>
            <a:r>
              <a:rPr lang="ru-RU" sz="3100" b="1" dirty="0"/>
              <a:t> </a:t>
            </a:r>
            <a:r>
              <a:rPr lang="ru-RU" sz="3100" b="1" dirty="0" err="1"/>
              <a:t>түсетін</a:t>
            </a:r>
            <a:r>
              <a:rPr lang="ru-RU" sz="3100" b="1" dirty="0"/>
              <a:t> </a:t>
            </a:r>
            <a:r>
              <a:rPr lang="ru-RU" sz="3100" b="1" dirty="0" err="1"/>
              <a:t>табысқа</a:t>
            </a:r>
            <a:r>
              <a:rPr lang="ru-RU" sz="3100" b="1" dirty="0"/>
              <a:t> </a:t>
            </a:r>
            <a:r>
              <a:rPr lang="ru-RU" sz="3100" b="1" dirty="0" err="1"/>
              <a:t>салық</a:t>
            </a:r>
            <a:r>
              <a:rPr lang="ru-RU" sz="3100" b="1" dirty="0"/>
              <a:t> салу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Жеке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азаматтық-құқықтық</a:t>
            </a:r>
            <a:r>
              <a:rPr lang="ru-RU" dirty="0"/>
              <a:t> </a:t>
            </a:r>
            <a:r>
              <a:rPr lang="ru-RU" dirty="0" err="1"/>
              <a:t>шарт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smtClean="0"/>
              <a:t>ЖТС  </a:t>
            </a:r>
            <a:r>
              <a:rPr lang="ru-RU" dirty="0" err="1"/>
              <a:t>есептеу</a:t>
            </a:r>
            <a:r>
              <a:rPr lang="ru-RU" dirty="0"/>
              <a:t>, </a:t>
            </a:r>
            <a:r>
              <a:rPr lang="ru-RU" dirty="0" err="1"/>
              <a:t>ұстау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аудару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міндет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агентінің</a:t>
            </a:r>
            <a:r>
              <a:rPr lang="ru-RU" dirty="0"/>
              <a:t> </a:t>
            </a:r>
            <a:r>
              <a:rPr lang="ru-RU" dirty="0" err="1"/>
              <a:t>резидентіне</a:t>
            </a:r>
            <a:r>
              <a:rPr lang="ru-RU" dirty="0"/>
              <a:t> </a:t>
            </a:r>
            <a:r>
              <a:rPr lang="ru-RU" dirty="0" err="1"/>
              <a:t>жүктеледі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табысынан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алынып</a:t>
            </a:r>
            <a:r>
              <a:rPr lang="ru-RU" dirty="0"/>
              <a:t> </a:t>
            </a:r>
            <a:r>
              <a:rPr lang="ru-RU" dirty="0" err="1"/>
              <a:t>тасталады</a:t>
            </a:r>
            <a:r>
              <a:rPr lang="ru-RU" dirty="0"/>
              <a:t>: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борыштық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сыйақылар</a:t>
            </a:r>
            <a:r>
              <a:rPr lang="ru-RU" dirty="0"/>
              <a:t>, </a:t>
            </a:r>
            <a:r>
              <a:rPr lang="ru-RU" dirty="0" err="1"/>
              <a:t>агенттік</a:t>
            </a:r>
            <a:r>
              <a:rPr lang="ru-RU" dirty="0"/>
              <a:t> </a:t>
            </a:r>
            <a:r>
              <a:rPr lang="ru-RU" dirty="0" err="1"/>
              <a:t>облигацияларды</a:t>
            </a:r>
            <a:r>
              <a:rPr lang="ru-RU" dirty="0"/>
              <a:t> </a:t>
            </a:r>
            <a:r>
              <a:rPr lang="ru-RU" dirty="0" err="1"/>
              <a:t>сатудан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өсімдері</a:t>
            </a:r>
            <a:r>
              <a:rPr lang="ru-RU" dirty="0"/>
              <a:t>,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дивидендтер</a:t>
            </a:r>
            <a:r>
              <a:rPr lang="ru-RU" dirty="0"/>
              <a:t> мен </a:t>
            </a:r>
            <a:r>
              <a:rPr lang="ru-RU" dirty="0" err="1"/>
              <a:t>сыйақылар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Өз</a:t>
            </a:r>
            <a:r>
              <a:rPr lang="ru-RU" dirty="0" smtClean="0"/>
              <a:t> </a:t>
            </a:r>
            <a:r>
              <a:rPr lang="ru-RU" dirty="0" err="1"/>
              <a:t>кезегінде</a:t>
            </a:r>
            <a:r>
              <a:rPr lang="ru-RU" dirty="0"/>
              <a:t>, АХҚО </a:t>
            </a:r>
            <a:r>
              <a:rPr lang="ru-RU" dirty="0" err="1"/>
              <a:t>қатысушылары</a:t>
            </a:r>
            <a:r>
              <a:rPr lang="ru-RU" dirty="0"/>
              <a:t> 2066 </a:t>
            </a:r>
            <a:r>
              <a:rPr lang="ru-RU" dirty="0" err="1"/>
              <a:t>жылдың</a:t>
            </a:r>
            <a:r>
              <a:rPr lang="ru-RU" dirty="0"/>
              <a:t> 1 </a:t>
            </a:r>
            <a:r>
              <a:rPr lang="ru-RU" dirty="0" err="1"/>
              <a:t>қаңтарына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қызметтерді</a:t>
            </a:r>
            <a:r>
              <a:rPr lang="ru-RU" dirty="0"/>
              <a:t> </a:t>
            </a:r>
            <a:r>
              <a:rPr lang="ru-RU" dirty="0" err="1"/>
              <a:t>көрсетуден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КТС </a:t>
            </a:r>
            <a:r>
              <a:rPr lang="ru-RU" dirty="0" err="1"/>
              <a:t>төлеуден</a:t>
            </a:r>
            <a:r>
              <a:rPr lang="ru-RU" dirty="0"/>
              <a:t> </a:t>
            </a:r>
            <a:r>
              <a:rPr lang="ru-RU" dirty="0" err="1"/>
              <a:t>босатылады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: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қорлардың</a:t>
            </a:r>
            <a:r>
              <a:rPr lang="ru-RU" dirty="0"/>
              <a:t> </a:t>
            </a:r>
            <a:r>
              <a:rPr lang="ru-RU" dirty="0" err="1"/>
              <a:t>активтерін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қызметтер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</a:t>
            </a:r>
            <a:r>
              <a:rPr lang="ru-RU" dirty="0"/>
              <a:t> </a:t>
            </a:r>
            <a:r>
              <a:rPr lang="ru-RU" dirty="0" err="1"/>
              <a:t>шығаруды</a:t>
            </a:r>
            <a:r>
              <a:rPr lang="ru-RU" dirty="0"/>
              <a:t>, </a:t>
            </a:r>
            <a:r>
              <a:rPr lang="ru-RU" dirty="0" err="1"/>
              <a:t>орналастыруды</a:t>
            </a:r>
            <a:r>
              <a:rPr lang="ru-RU" dirty="0"/>
              <a:t>, </a:t>
            </a:r>
            <a:r>
              <a:rPr lang="ru-RU" dirty="0" err="1"/>
              <a:t>айналысын</a:t>
            </a:r>
            <a:r>
              <a:rPr lang="ru-RU" dirty="0"/>
              <a:t>, </a:t>
            </a:r>
            <a:r>
              <a:rPr lang="ru-RU" dirty="0" err="1"/>
              <a:t>өтелуін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өтелуін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Бұған</a:t>
            </a:r>
            <a:r>
              <a:rPr lang="ru-RU" dirty="0" smtClean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en-US" dirty="0"/>
              <a:t>LS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нарықтағы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операцияларға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тек </a:t>
            </a:r>
            <a:r>
              <a:rPr lang="ru-RU" dirty="0" err="1"/>
              <a:t>кірісті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минус </a:t>
            </a:r>
            <a:r>
              <a:rPr lang="ru-RU" dirty="0" err="1"/>
              <a:t>рентабельділері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де </a:t>
            </a:r>
            <a:r>
              <a:rPr lang="ru-RU" dirty="0" err="1"/>
              <a:t>есептеуді</a:t>
            </a:r>
            <a:r>
              <a:rPr lang="ru-RU" dirty="0"/>
              <a:t> </a:t>
            </a:r>
            <a:r>
              <a:rPr lang="ru-RU" dirty="0" err="1"/>
              <a:t>ұсынып</a:t>
            </a:r>
            <a:r>
              <a:rPr lang="ru-RU" dirty="0"/>
              <a:t> </a:t>
            </a:r>
            <a:r>
              <a:rPr lang="ru-RU" dirty="0" err="1"/>
              <a:t>жатқанын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>
                <a:solidFill>
                  <a:srgbClr val="FFC000"/>
                </a:solidFill>
              </a:rPr>
              <a:t>Налогообложение с доходов по операциям с ценными бумагами на местном фондовом рынке и на территории МФЦА</a:t>
            </a:r>
          </a:p>
        </p:txBody>
      </p:sp>
    </p:spTree>
    <p:extLst>
      <p:ext uri="{BB962C8B-B14F-4D97-AF65-F5344CB8AC3E}">
        <p14:creationId xmlns:p14="http://schemas.microsoft.com/office/powerpoint/2010/main" val="82766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Дәрістің мақсаты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solidFill>
                  <a:srgbClr val="FFC000"/>
                </a:solidFill>
              </a:rPr>
              <a:t>Бағалы қағаздар операциалары бойынша салық төлеу ерекшеліктерін </a:t>
            </a:r>
            <a:r>
              <a:rPr lang="kk-KZ" dirty="0" smtClean="0">
                <a:solidFill>
                  <a:srgbClr val="FFC000"/>
                </a:solidFill>
              </a:rPr>
              <a:t>түсіндіру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89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>
                <a:solidFill>
                  <a:srgbClr val="FFC000"/>
                </a:solidFill>
              </a:rPr>
              <a:t>Бағалы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қағаз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онымен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мүліктік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мүліктік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құқықтарды</a:t>
            </a:r>
            <a:r>
              <a:rPr lang="ru-RU" dirty="0"/>
              <a:t> </a:t>
            </a:r>
            <a:r>
              <a:rPr lang="ru-RU" dirty="0" err="1"/>
              <a:t>білдіретін</a:t>
            </a:r>
            <a:r>
              <a:rPr lang="ru-RU" dirty="0"/>
              <a:t>, </a:t>
            </a:r>
            <a:r>
              <a:rPr lang="ru-RU" dirty="0" err="1"/>
              <a:t>нарықта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бетімен</a:t>
            </a:r>
            <a:r>
              <a:rPr lang="ru-RU" dirty="0"/>
              <a:t> </a:t>
            </a:r>
            <a:r>
              <a:rPr lang="ru-RU" dirty="0" err="1"/>
              <a:t>айналыса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сату-сатып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мәмілелердің</a:t>
            </a:r>
            <a:r>
              <a:rPr lang="ru-RU" dirty="0"/>
              <a:t> </a:t>
            </a:r>
            <a:r>
              <a:rPr lang="ru-RU" dirty="0" err="1"/>
              <a:t>объектісі</a:t>
            </a:r>
            <a:r>
              <a:rPr lang="ru-RU" dirty="0"/>
              <a:t> бола </a:t>
            </a:r>
            <a:r>
              <a:rPr lang="ru-RU" dirty="0" err="1"/>
              <a:t>алатын</a:t>
            </a:r>
            <a:r>
              <a:rPr lang="ru-RU" dirty="0"/>
              <a:t>,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біржолғы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көзі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атқаратын</a:t>
            </a:r>
            <a:r>
              <a:rPr lang="ru-RU" dirty="0"/>
              <a:t> </a:t>
            </a:r>
            <a:r>
              <a:rPr lang="ru-RU" dirty="0" err="1"/>
              <a:t>құжат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err="1" smtClean="0"/>
              <a:t>Сонымен</a:t>
            </a:r>
            <a:r>
              <a:rPr lang="ru-RU" dirty="0"/>
              <a:t>,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капиталының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материалдық</a:t>
            </a:r>
            <a:r>
              <a:rPr lang="ru-RU" dirty="0"/>
              <a:t> </a:t>
            </a:r>
            <a:r>
              <a:rPr lang="ru-RU" dirty="0" err="1"/>
              <a:t>құндылықтарды</a:t>
            </a:r>
            <a:r>
              <a:rPr lang="ru-RU" dirty="0"/>
              <a:t> </a:t>
            </a:r>
            <a:r>
              <a:rPr lang="ru-RU" dirty="0" err="1"/>
              <a:t>кейіннен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делдалдық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b="1" dirty="0" err="1" smtClean="0">
                <a:solidFill>
                  <a:srgbClr val="FFC000"/>
                </a:solidFill>
              </a:rPr>
              <a:t>Бағалы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қағаздар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иесінің</a:t>
            </a:r>
            <a:r>
              <a:rPr lang="ru-RU" dirty="0"/>
              <a:t> </a:t>
            </a:r>
            <a:r>
              <a:rPr lang="ru-RU" dirty="0" err="1"/>
              <a:t>серіктестіктің</a:t>
            </a:r>
            <a:r>
              <a:rPr lang="ru-RU" dirty="0"/>
              <a:t> </a:t>
            </a:r>
            <a:r>
              <a:rPr lang="ru-RU" dirty="0" err="1"/>
              <a:t>кірісіне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мүлкінің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бөлігіне</a:t>
            </a:r>
            <a:r>
              <a:rPr lang="ru-RU" dirty="0"/>
              <a:t> </a:t>
            </a:r>
            <a:r>
              <a:rPr lang="ru-RU" dirty="0" err="1"/>
              <a:t>құқығын</a:t>
            </a:r>
            <a:r>
              <a:rPr lang="ru-RU" dirty="0"/>
              <a:t> </a:t>
            </a:r>
            <a:r>
              <a:rPr lang="ru-RU" dirty="0" err="1"/>
              <a:t>куәландыратын</a:t>
            </a:r>
            <a:r>
              <a:rPr lang="ru-RU" dirty="0"/>
              <a:t>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жүзінде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құжаттар</a:t>
            </a:r>
            <a:r>
              <a:rPr lang="ru-RU" dirty="0"/>
              <a:t>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инвестор кем </a:t>
            </a:r>
            <a:r>
              <a:rPr lang="ru-RU" dirty="0" err="1"/>
              <a:t>дегенде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сене </a:t>
            </a:r>
            <a:r>
              <a:rPr lang="ru-RU" dirty="0" err="1"/>
              <a:t>алады</a:t>
            </a:r>
            <a:r>
              <a:rPr lang="ru-RU" dirty="0"/>
              <a:t>: инвестиция </a:t>
            </a:r>
            <a:r>
              <a:rPr lang="ru-RU" dirty="0" err="1"/>
              <a:t>және</a:t>
            </a:r>
            <a:r>
              <a:rPr lang="ru-RU" dirty="0"/>
              <a:t> валюта </a:t>
            </a:r>
            <a:r>
              <a:rPr lang="ru-RU" dirty="0" err="1"/>
              <a:t>бағамы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b="1" dirty="0" err="1" smtClean="0">
                <a:solidFill>
                  <a:srgbClr val="FFC000"/>
                </a:solidFill>
              </a:rPr>
              <a:t>Инвестициялық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табыс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қағазды</a:t>
            </a:r>
            <a:r>
              <a:rPr lang="ru-RU" dirty="0"/>
              <a:t> </a:t>
            </a:r>
            <a:r>
              <a:rPr lang="ru-RU" dirty="0" err="1"/>
              <a:t>иеленуден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(дивиденд </a:t>
            </a:r>
            <a:r>
              <a:rPr lang="ru-RU" dirty="0" err="1"/>
              <a:t>деп</a:t>
            </a:r>
            <a:r>
              <a:rPr lang="ru-RU" dirty="0"/>
              <a:t> те </a:t>
            </a:r>
            <a:r>
              <a:rPr lang="ru-RU" dirty="0" err="1"/>
              <a:t>аталады</a:t>
            </a:r>
            <a:r>
              <a:rPr lang="ru-RU" dirty="0"/>
              <a:t>). </a:t>
            </a:r>
            <a:endParaRPr lang="en-US" dirty="0" smtClean="0"/>
          </a:p>
          <a:p>
            <a:r>
              <a:rPr lang="ru-RU" b="1" dirty="0" err="1" smtClean="0">
                <a:solidFill>
                  <a:srgbClr val="FFC000"/>
                </a:solidFill>
              </a:rPr>
              <a:t>Валюталық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кіріс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қағазды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бағамен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, </a:t>
            </a:r>
            <a:r>
              <a:rPr lang="ru-RU" dirty="0" err="1"/>
              <a:t>кейін</a:t>
            </a:r>
            <a:r>
              <a:rPr lang="ru-RU" dirty="0"/>
              <a:t> оны </a:t>
            </a:r>
            <a:r>
              <a:rPr lang="ru-RU" dirty="0" err="1"/>
              <a:t>басқа</a:t>
            </a:r>
            <a:r>
              <a:rPr lang="ru-RU" dirty="0"/>
              <a:t>,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бағамен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сату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553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Жеке </a:t>
            </a:r>
            <a:r>
              <a:rPr lang="ru-RU" sz="2400" dirty="0" err="1"/>
              <a:t>тұлғалардың</a:t>
            </a:r>
            <a:r>
              <a:rPr lang="ru-RU" sz="2400" dirty="0"/>
              <a:t> </a:t>
            </a:r>
            <a:r>
              <a:rPr lang="ru-RU" sz="2400" dirty="0" err="1"/>
              <a:t>бағалы</a:t>
            </a:r>
            <a:r>
              <a:rPr lang="ru-RU" sz="2400" dirty="0"/>
              <a:t> </a:t>
            </a:r>
            <a:r>
              <a:rPr lang="ru-RU" sz="2400" dirty="0" err="1"/>
              <a:t>қағаздарымен</a:t>
            </a:r>
            <a:r>
              <a:rPr lang="ru-RU" sz="2400" dirty="0"/>
              <a:t> </a:t>
            </a:r>
            <a:r>
              <a:rPr lang="ru-RU" sz="2400" dirty="0" err="1"/>
              <a:t>операциялардан</a:t>
            </a:r>
            <a:r>
              <a:rPr lang="ru-RU" sz="2400" dirty="0"/>
              <a:t> </a:t>
            </a:r>
            <a:r>
              <a:rPr lang="ru-RU" sz="2400" dirty="0" err="1"/>
              <a:t>алынатын</a:t>
            </a:r>
            <a:r>
              <a:rPr lang="ru-RU" sz="2400" dirty="0"/>
              <a:t> </a:t>
            </a:r>
            <a:r>
              <a:rPr lang="ru-RU" sz="2400" dirty="0" err="1"/>
              <a:t>табыс</a:t>
            </a:r>
            <a:r>
              <a:rPr lang="ru-RU" sz="2400" dirty="0"/>
              <a:t> </a:t>
            </a:r>
            <a:r>
              <a:rPr lang="ru-RU" sz="2400" dirty="0" err="1"/>
              <a:t>салығының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базасын</a:t>
            </a:r>
            <a:r>
              <a:rPr lang="ru-RU" sz="2400" dirty="0"/>
              <a:t> </a:t>
            </a:r>
            <a:r>
              <a:rPr lang="ru-RU" sz="2400" dirty="0" err="1"/>
              <a:t>айқындау</a:t>
            </a:r>
            <a:r>
              <a:rPr lang="ru-RU" sz="2400" dirty="0"/>
              <a:t> </a:t>
            </a:r>
            <a:r>
              <a:rPr lang="ru-RU" sz="2400" dirty="0" err="1"/>
              <a:t>ерекшеліктері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 err="1" smtClean="0"/>
              <a:t>Базалық</a:t>
            </a:r>
            <a:r>
              <a:rPr lang="ru-RU" sz="1600" dirty="0" smtClean="0"/>
              <a:t> </a:t>
            </a:r>
            <a:r>
              <a:rPr lang="ru-RU" sz="1600" dirty="0" err="1"/>
              <a:t>активі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табылатын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қағаздармен</a:t>
            </a:r>
            <a:r>
              <a:rPr lang="ru-RU" sz="1600" dirty="0"/>
              <a:t> </a:t>
            </a:r>
            <a:r>
              <a:rPr lang="ru-RU" sz="1600" dirty="0" err="1"/>
              <a:t>операциялардан</a:t>
            </a:r>
            <a:r>
              <a:rPr lang="ru-RU" sz="1600" dirty="0"/>
              <a:t> </a:t>
            </a:r>
            <a:r>
              <a:rPr lang="ru-RU" sz="1600" dirty="0" err="1"/>
              <a:t>алынатын</a:t>
            </a:r>
            <a:r>
              <a:rPr lang="ru-RU" sz="1600" dirty="0"/>
              <a:t> </a:t>
            </a:r>
            <a:r>
              <a:rPr lang="ru-RU" sz="1600" dirty="0" err="1"/>
              <a:t>табыстар</a:t>
            </a:r>
            <a:r>
              <a:rPr lang="ru-RU" sz="1600" dirty="0"/>
              <a:t> </a:t>
            </a:r>
            <a:r>
              <a:rPr lang="ru-RU" sz="1600" dirty="0" err="1"/>
              <a:t>бойынша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базасын</a:t>
            </a:r>
            <a:r>
              <a:rPr lang="ru-RU" sz="1600" dirty="0"/>
              <a:t> </a:t>
            </a:r>
            <a:r>
              <a:rPr lang="ru-RU" sz="1600" dirty="0" err="1"/>
              <a:t>айқындау</a:t>
            </a:r>
            <a:r>
              <a:rPr lang="ru-RU" sz="1600" dirty="0"/>
              <a:t> </a:t>
            </a:r>
            <a:r>
              <a:rPr lang="ru-RU" sz="1600" dirty="0" err="1"/>
              <a:t>кезінде</a:t>
            </a:r>
            <a:r>
              <a:rPr lang="ru-RU" sz="1600" dirty="0"/>
              <a:t> </a:t>
            </a:r>
            <a:r>
              <a:rPr lang="ru-RU" sz="1600" dirty="0" err="1"/>
              <a:t>мынадай</a:t>
            </a:r>
            <a:r>
              <a:rPr lang="ru-RU" sz="1600" dirty="0"/>
              <a:t> </a:t>
            </a:r>
            <a:r>
              <a:rPr lang="ru-RU" sz="1600" dirty="0" err="1"/>
              <a:t>операциялар</a:t>
            </a:r>
            <a:r>
              <a:rPr lang="ru-RU" sz="1600" dirty="0"/>
              <a:t> </a:t>
            </a:r>
            <a:r>
              <a:rPr lang="ru-RU" sz="1600" dirty="0" err="1"/>
              <a:t>бойынша</a:t>
            </a:r>
            <a:r>
              <a:rPr lang="ru-RU" sz="1600" dirty="0"/>
              <a:t> </a:t>
            </a:r>
            <a:r>
              <a:rPr lang="ru-RU" sz="1600" dirty="0" err="1"/>
              <a:t>алынған</a:t>
            </a:r>
            <a:r>
              <a:rPr lang="ru-RU" sz="1600" dirty="0"/>
              <a:t> </a:t>
            </a:r>
            <a:r>
              <a:rPr lang="ru-RU" sz="1600" dirty="0" err="1"/>
              <a:t>кірістер</a:t>
            </a:r>
            <a:r>
              <a:rPr lang="ru-RU" sz="1600" dirty="0"/>
              <a:t> </a:t>
            </a:r>
            <a:r>
              <a:rPr lang="ru-RU" sz="1600" dirty="0" err="1"/>
              <a:t>ескеріледі</a:t>
            </a:r>
            <a:r>
              <a:rPr lang="ru-RU" sz="1600" dirty="0" smtClean="0"/>
              <a:t>:</a:t>
            </a:r>
            <a:endParaRPr lang="en-US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/>
              <a:t>ұйымдастырылған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</a:t>
            </a:r>
            <a:r>
              <a:rPr lang="ru-RU" sz="1600" dirty="0"/>
              <a:t> </a:t>
            </a:r>
            <a:r>
              <a:rPr lang="ru-RU" sz="1600" dirty="0" err="1"/>
              <a:t>нарығында</a:t>
            </a:r>
            <a:r>
              <a:rPr lang="ru-RU" sz="1600" dirty="0"/>
              <a:t> </a:t>
            </a:r>
            <a:r>
              <a:rPr lang="ru-RU" sz="1600" dirty="0" err="1"/>
              <a:t>айналыстағы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қағаздарды</a:t>
            </a:r>
            <a:r>
              <a:rPr lang="ru-RU" sz="1600" dirty="0"/>
              <a:t> </a:t>
            </a:r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сату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/>
              <a:t>ұйымдастырылған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</a:t>
            </a:r>
            <a:r>
              <a:rPr lang="ru-RU" sz="1600" dirty="0"/>
              <a:t> </a:t>
            </a:r>
            <a:r>
              <a:rPr lang="ru-RU" sz="1600" dirty="0" err="1"/>
              <a:t>нарығында</a:t>
            </a:r>
            <a:r>
              <a:rPr lang="ru-RU" sz="1600" dirty="0"/>
              <a:t> </a:t>
            </a:r>
            <a:r>
              <a:rPr lang="ru-RU" sz="1600" dirty="0" err="1"/>
              <a:t>айналыста</a:t>
            </a:r>
            <a:r>
              <a:rPr lang="ru-RU" sz="1600" dirty="0"/>
              <a:t> </a:t>
            </a:r>
            <a:r>
              <a:rPr lang="ru-RU" sz="1600" dirty="0" err="1"/>
              <a:t>емес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қағаздарды</a:t>
            </a:r>
            <a:r>
              <a:rPr lang="ru-RU" sz="1600" dirty="0"/>
              <a:t> </a:t>
            </a:r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сату</a:t>
            </a:r>
            <a:r>
              <a:rPr lang="ru-RU" sz="1600" dirty="0"/>
              <a:t>;- </a:t>
            </a:r>
            <a:r>
              <a:rPr lang="ru-RU" sz="1600" dirty="0" err="1"/>
              <a:t>базалық</a:t>
            </a:r>
            <a:r>
              <a:rPr lang="ru-RU" sz="1600" dirty="0"/>
              <a:t> </a:t>
            </a:r>
            <a:r>
              <a:rPr lang="ru-RU" sz="1600" dirty="0" err="1"/>
              <a:t>активі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табылатын</a:t>
            </a:r>
            <a:r>
              <a:rPr lang="ru-RU" sz="1600" dirty="0"/>
              <a:t> </a:t>
            </a:r>
            <a:r>
              <a:rPr lang="ru-RU" sz="1600" dirty="0" err="1"/>
              <a:t>форвардтық</a:t>
            </a:r>
            <a:r>
              <a:rPr lang="ru-RU" sz="1600" dirty="0"/>
              <a:t> </a:t>
            </a:r>
            <a:r>
              <a:rPr lang="ru-RU" sz="1600" dirty="0" err="1"/>
              <a:t>операциялардың</a:t>
            </a:r>
            <a:r>
              <a:rPr lang="ru-RU" sz="1600" dirty="0"/>
              <a:t> </a:t>
            </a:r>
            <a:r>
              <a:rPr lang="ru-RU" sz="1600" dirty="0" err="1"/>
              <a:t>қаржы</a:t>
            </a:r>
            <a:r>
              <a:rPr lang="ru-RU" sz="1600" dirty="0"/>
              <a:t> </a:t>
            </a:r>
            <a:r>
              <a:rPr lang="ru-RU" sz="1600" dirty="0" err="1"/>
              <a:t>құралдарымен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/>
              <a:t>инвестициялық</a:t>
            </a:r>
            <a:r>
              <a:rPr lang="ru-RU" sz="1600" dirty="0"/>
              <a:t> пай </a:t>
            </a:r>
            <a:r>
              <a:rPr lang="ru-RU" sz="1600" dirty="0" err="1"/>
              <a:t>қорларының</a:t>
            </a:r>
            <a:r>
              <a:rPr lang="ru-RU" sz="1600" dirty="0"/>
              <a:t> </a:t>
            </a:r>
            <a:r>
              <a:rPr lang="ru-RU" sz="1600" dirty="0" err="1"/>
              <a:t>инвестициялық</a:t>
            </a:r>
            <a:r>
              <a:rPr lang="ru-RU" sz="1600" dirty="0"/>
              <a:t> </a:t>
            </a:r>
            <a:r>
              <a:rPr lang="ru-RU" sz="1600" dirty="0" err="1"/>
              <a:t>пайларын</a:t>
            </a:r>
            <a:r>
              <a:rPr lang="ru-RU" sz="1600" dirty="0"/>
              <a:t> </a:t>
            </a:r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сату</a:t>
            </a:r>
            <a:r>
              <a:rPr lang="ru-RU" sz="1600" dirty="0"/>
              <a:t>, </a:t>
            </a:r>
            <a:r>
              <a:rPr lang="ru-RU" sz="1600" dirty="0" err="1"/>
              <a:t>оның</a:t>
            </a:r>
            <a:r>
              <a:rPr lang="ru-RU" sz="1600" dirty="0"/>
              <a:t> </a:t>
            </a:r>
            <a:r>
              <a:rPr lang="ru-RU" sz="1600" dirty="0" err="1"/>
              <a:t>ішінде</a:t>
            </a:r>
            <a:r>
              <a:rPr lang="ru-RU" sz="1600" dirty="0"/>
              <a:t> </a:t>
            </a:r>
            <a:r>
              <a:rPr lang="ru-RU" sz="1600" dirty="0" err="1"/>
              <a:t>оларды</a:t>
            </a:r>
            <a:r>
              <a:rPr lang="ru-RU" sz="1600" dirty="0"/>
              <a:t> </a:t>
            </a:r>
            <a:r>
              <a:rPr lang="ru-RU" sz="1600" dirty="0" err="1"/>
              <a:t>өтеу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r>
              <a:rPr lang="ru-RU" sz="1600" dirty="0" smtClean="0"/>
              <a:t>- </a:t>
            </a:r>
            <a:r>
              <a:rPr lang="ru-RU" sz="1600" dirty="0" err="1"/>
              <a:t>сенімгерлік</a:t>
            </a:r>
            <a:r>
              <a:rPr lang="ru-RU" sz="1600" dirty="0"/>
              <a:t> </a:t>
            </a:r>
            <a:r>
              <a:rPr lang="ru-RU" sz="1600" dirty="0" err="1"/>
              <a:t>басқарушы</a:t>
            </a:r>
            <a:r>
              <a:rPr lang="ru-RU" sz="1600" dirty="0"/>
              <a:t> </a:t>
            </a:r>
            <a:r>
              <a:rPr lang="ru-RU" sz="1600" dirty="0" err="1"/>
              <a:t>жеке</a:t>
            </a:r>
            <a:r>
              <a:rPr lang="ru-RU" sz="1600" dirty="0"/>
              <a:t> </a:t>
            </a:r>
            <a:r>
              <a:rPr lang="ru-RU" sz="1600" dirty="0" err="1"/>
              <a:t>тұлға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табылатын</a:t>
            </a:r>
            <a:r>
              <a:rPr lang="ru-RU" sz="1600" dirty="0"/>
              <a:t> </a:t>
            </a:r>
            <a:r>
              <a:rPr lang="ru-RU" sz="1600" dirty="0" err="1"/>
              <a:t>сенімгерлік</a:t>
            </a:r>
            <a:r>
              <a:rPr lang="ru-RU" sz="1600" dirty="0"/>
              <a:t> </a:t>
            </a:r>
            <a:r>
              <a:rPr lang="ru-RU" sz="1600" dirty="0" err="1"/>
              <a:t>басқару</a:t>
            </a:r>
            <a:r>
              <a:rPr lang="ru-RU" sz="1600" dirty="0"/>
              <a:t> </a:t>
            </a:r>
            <a:r>
              <a:rPr lang="ru-RU" sz="1600" dirty="0" err="1"/>
              <a:t>құрылтайшысының</a:t>
            </a:r>
            <a:r>
              <a:rPr lang="ru-RU" sz="1600" dirty="0"/>
              <a:t> </a:t>
            </a:r>
            <a:r>
              <a:rPr lang="ru-RU" sz="1600" dirty="0" err="1"/>
              <a:t>пайдасына</a:t>
            </a:r>
            <a:r>
              <a:rPr lang="ru-RU" sz="1600" dirty="0"/>
              <a:t>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асыратын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қағаздармен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форвардтық</a:t>
            </a:r>
            <a:r>
              <a:rPr lang="ru-RU" sz="1600" dirty="0"/>
              <a:t> </a:t>
            </a:r>
            <a:r>
              <a:rPr lang="ru-RU" sz="1600" dirty="0" err="1"/>
              <a:t>мәмілелердің</a:t>
            </a:r>
            <a:r>
              <a:rPr lang="ru-RU" sz="1600" dirty="0"/>
              <a:t> </a:t>
            </a:r>
            <a:r>
              <a:rPr lang="ru-RU" sz="1600" dirty="0" err="1"/>
              <a:t>қаржылық</a:t>
            </a:r>
            <a:r>
              <a:rPr lang="ru-RU" sz="1600" dirty="0"/>
              <a:t> </a:t>
            </a:r>
            <a:r>
              <a:rPr lang="ru-RU" sz="1600" dirty="0" err="1"/>
              <a:t>құралдарымен</a:t>
            </a:r>
            <a:r>
              <a:rPr lang="ru-RU" sz="1600" dirty="0"/>
              <a:t>, </a:t>
            </a:r>
            <a:r>
              <a:rPr lang="ru-RU" sz="1600" dirty="0" err="1"/>
              <a:t>олардың</a:t>
            </a:r>
            <a:r>
              <a:rPr lang="ru-RU" sz="1600" dirty="0"/>
              <a:t> </a:t>
            </a:r>
            <a:r>
              <a:rPr lang="ru-RU" sz="1600" dirty="0" err="1"/>
              <a:t>негізінде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табылады.Бағалы</a:t>
            </a:r>
            <a:r>
              <a:rPr lang="ru-RU" sz="1600" dirty="0"/>
              <a:t> </a:t>
            </a:r>
            <a:r>
              <a:rPr lang="ru-RU" sz="1600" dirty="0" err="1"/>
              <a:t>қағаздармен</a:t>
            </a:r>
            <a:r>
              <a:rPr lang="ru-RU" sz="1600" dirty="0"/>
              <a:t> </a:t>
            </a:r>
            <a:r>
              <a:rPr lang="ru-RU" sz="1600" dirty="0" err="1"/>
              <a:t>әрбір</a:t>
            </a:r>
            <a:r>
              <a:rPr lang="ru-RU" sz="1600" dirty="0"/>
              <a:t> операция </a:t>
            </a:r>
            <a:r>
              <a:rPr lang="ru-RU" sz="1600" dirty="0" err="1"/>
              <a:t>бойынша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базасы</a:t>
            </a:r>
            <a:r>
              <a:rPr lang="ru-RU" sz="1600" dirty="0"/>
              <a:t> </a:t>
            </a:r>
            <a:r>
              <a:rPr lang="ru-RU" sz="1600" dirty="0" err="1"/>
              <a:t>жеке</a:t>
            </a:r>
            <a:r>
              <a:rPr lang="ru-RU" sz="1600" dirty="0"/>
              <a:t> </a:t>
            </a:r>
            <a:r>
              <a:rPr lang="ru-RU" sz="1600" dirty="0" err="1"/>
              <a:t>анықталады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r>
              <a:rPr lang="ru-RU" sz="1600" dirty="0" err="1" smtClean="0"/>
              <a:t>Бағалы</a:t>
            </a:r>
            <a:r>
              <a:rPr lang="ru-RU" sz="1600" dirty="0" smtClean="0"/>
              <a:t> </a:t>
            </a:r>
            <a:r>
              <a:rPr lang="ru-RU" sz="1600" dirty="0" err="1"/>
              <a:t>қағаздарды</a:t>
            </a:r>
            <a:r>
              <a:rPr lang="ru-RU" sz="1600" dirty="0"/>
              <a:t> </a:t>
            </a:r>
            <a:r>
              <a:rPr lang="ru-RU" sz="1600" dirty="0" err="1"/>
              <a:t>сату-сатып</a:t>
            </a:r>
            <a:r>
              <a:rPr lang="ru-RU" sz="1600" dirty="0"/>
              <a:t> </a:t>
            </a:r>
            <a:r>
              <a:rPr lang="ru-RU" sz="1600" dirty="0" err="1"/>
              <a:t>алу</a:t>
            </a:r>
            <a:r>
              <a:rPr lang="ru-RU" sz="1600" dirty="0"/>
              <a:t> </a:t>
            </a:r>
            <a:r>
              <a:rPr lang="ru-RU" sz="1600" dirty="0" err="1"/>
              <a:t>бойынша</a:t>
            </a:r>
            <a:r>
              <a:rPr lang="ru-RU" sz="1600" dirty="0"/>
              <a:t> </a:t>
            </a:r>
            <a:r>
              <a:rPr lang="ru-RU" sz="1600" dirty="0" err="1"/>
              <a:t>мәмілелерден</a:t>
            </a:r>
            <a:r>
              <a:rPr lang="ru-RU" sz="1600" dirty="0"/>
              <a:t> </a:t>
            </a:r>
            <a:r>
              <a:rPr lang="ru-RU" sz="1600" dirty="0" err="1"/>
              <a:t>түскен</a:t>
            </a:r>
            <a:r>
              <a:rPr lang="ru-RU" sz="1600" dirty="0"/>
              <a:t> </a:t>
            </a:r>
            <a:r>
              <a:rPr lang="ru-RU" sz="1600" dirty="0" err="1"/>
              <a:t>кіріс</a:t>
            </a:r>
            <a:r>
              <a:rPr lang="ru-RU" sz="1600" dirty="0"/>
              <a:t> (</a:t>
            </a:r>
            <a:r>
              <a:rPr lang="ru-RU" sz="1600" dirty="0" err="1"/>
              <a:t>залал</a:t>
            </a:r>
            <a:r>
              <a:rPr lang="ru-RU" sz="1600" dirty="0"/>
              <a:t>)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кезеңінің</a:t>
            </a:r>
            <a:r>
              <a:rPr lang="ru-RU" sz="1600" dirty="0"/>
              <a:t> </a:t>
            </a:r>
            <a:r>
              <a:rPr lang="ru-RU" sz="1600" dirty="0" err="1"/>
              <a:t>ішінде</a:t>
            </a:r>
            <a:r>
              <a:rPr lang="ru-RU" sz="1600" dirty="0"/>
              <a:t> </a:t>
            </a:r>
            <a:r>
              <a:rPr lang="ru-RU" sz="1600" dirty="0" err="1"/>
              <a:t>тиісті</a:t>
            </a:r>
            <a:r>
              <a:rPr lang="ru-RU" sz="1600" dirty="0"/>
              <a:t> </a:t>
            </a:r>
            <a:r>
              <a:rPr lang="ru-RU" sz="1600" dirty="0" err="1"/>
              <a:t>санаттағы</a:t>
            </a:r>
            <a:r>
              <a:rPr lang="ru-RU" sz="1600" dirty="0"/>
              <a:t>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қағаздармен</a:t>
            </a:r>
            <a:r>
              <a:rPr lang="ru-RU" sz="1600" dirty="0"/>
              <a:t> </a:t>
            </a:r>
            <a:r>
              <a:rPr lang="ru-RU" sz="1600" dirty="0" err="1"/>
              <a:t>жасалған</a:t>
            </a:r>
            <a:r>
              <a:rPr lang="ru-RU" sz="1600" dirty="0"/>
              <a:t> </a:t>
            </a:r>
            <a:r>
              <a:rPr lang="ru-RU" sz="1600" dirty="0" err="1"/>
              <a:t>мәмілелердің</a:t>
            </a:r>
            <a:r>
              <a:rPr lang="ru-RU" sz="1600" dirty="0"/>
              <a:t> </a:t>
            </a:r>
            <a:r>
              <a:rPr lang="ru-RU" sz="1600" dirty="0" err="1"/>
              <a:t>жиынтығынан</a:t>
            </a:r>
            <a:r>
              <a:rPr lang="ru-RU" sz="1600" dirty="0"/>
              <a:t> </a:t>
            </a:r>
            <a:r>
              <a:rPr lang="ru-RU" sz="1600" dirty="0" err="1"/>
              <a:t>залалдар</a:t>
            </a:r>
            <a:r>
              <a:rPr lang="ru-RU" sz="1600" dirty="0"/>
              <a:t> </a:t>
            </a:r>
            <a:r>
              <a:rPr lang="ru-RU" sz="1600" dirty="0" err="1"/>
              <a:t>сомасын</a:t>
            </a:r>
            <a:r>
              <a:rPr lang="ru-RU" sz="1600" dirty="0"/>
              <a:t> </a:t>
            </a:r>
            <a:r>
              <a:rPr lang="ru-RU" sz="1600" dirty="0" err="1"/>
              <a:t>шегеріп</a:t>
            </a:r>
            <a:r>
              <a:rPr lang="ru-RU" sz="1600" dirty="0"/>
              <a:t> </a:t>
            </a:r>
            <a:r>
              <a:rPr lang="ru-RU" sz="1600" dirty="0" err="1"/>
              <a:t>тастағандағы</a:t>
            </a:r>
            <a:r>
              <a:rPr lang="ru-RU" sz="1600" dirty="0"/>
              <a:t> </a:t>
            </a:r>
            <a:r>
              <a:rPr lang="ru-RU" sz="1600" dirty="0" err="1"/>
              <a:t>кіріс</a:t>
            </a:r>
            <a:r>
              <a:rPr lang="ru-RU" sz="1600" dirty="0"/>
              <a:t> (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қағаздарды</a:t>
            </a:r>
            <a:r>
              <a:rPr lang="ru-RU" sz="1600" dirty="0"/>
              <a:t> </a:t>
            </a:r>
            <a:r>
              <a:rPr lang="ru-RU" sz="1600" dirty="0" err="1"/>
              <a:t>сатудан</a:t>
            </a:r>
            <a:r>
              <a:rPr lang="ru-RU" sz="1600" dirty="0"/>
              <a:t>) </a:t>
            </a:r>
            <a:r>
              <a:rPr lang="ru-RU" sz="1600" dirty="0" err="1"/>
              <a:t>сомасы</a:t>
            </a:r>
            <a:r>
              <a:rPr lang="ru-RU" sz="1600" dirty="0"/>
              <a:t> </a:t>
            </a:r>
            <a:r>
              <a:rPr lang="ru-RU" sz="1600" dirty="0" err="1"/>
              <a:t>ретінде</a:t>
            </a:r>
            <a:r>
              <a:rPr lang="ru-RU" sz="1600" dirty="0"/>
              <a:t> </a:t>
            </a:r>
            <a:r>
              <a:rPr lang="ru-RU" sz="1600" dirty="0" err="1"/>
              <a:t>айқындалады</a:t>
            </a:r>
            <a:r>
              <a:rPr lang="ru-RU" sz="1600" dirty="0"/>
              <a:t>. </a:t>
            </a:r>
            <a:r>
              <a:rPr lang="ru-RU" sz="1600" dirty="0" err="1"/>
              <a:t>бағалы</a:t>
            </a:r>
            <a:r>
              <a:rPr lang="ru-RU" sz="1600" dirty="0"/>
              <a:t> </a:t>
            </a:r>
            <a:r>
              <a:rPr lang="ru-RU" sz="1600" dirty="0" err="1"/>
              <a:t>қағаздарды</a:t>
            </a:r>
            <a:r>
              <a:rPr lang="ru-RU" sz="1600" dirty="0"/>
              <a:t> </a:t>
            </a:r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алуға</a:t>
            </a:r>
            <a:r>
              <a:rPr lang="ru-RU" sz="1600" dirty="0"/>
              <a:t>, </a:t>
            </a:r>
            <a:r>
              <a:rPr lang="ru-RU" sz="1600" dirty="0" err="1"/>
              <a:t>сатуға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сақтауға</a:t>
            </a:r>
            <a:r>
              <a:rPr lang="ru-RU" sz="1600" dirty="0"/>
              <a:t> </a:t>
            </a:r>
            <a:r>
              <a:rPr lang="ru-RU" sz="1600" dirty="0" err="1"/>
              <a:t>арналған</a:t>
            </a:r>
            <a:r>
              <a:rPr lang="ru-RU" sz="1600" dirty="0"/>
              <a:t> </a:t>
            </a:r>
            <a:r>
              <a:rPr lang="ru-RU" sz="1600" dirty="0" err="1"/>
              <a:t>шығыстар</a:t>
            </a:r>
            <a:r>
              <a:rPr lang="ru-RU" sz="1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0950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төлеушілер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қағаздарға</a:t>
            </a:r>
            <a:r>
              <a:rPr lang="ru-RU" dirty="0"/>
              <a:t> </a:t>
            </a:r>
            <a:r>
              <a:rPr lang="ru-RU" dirty="0" err="1"/>
              <a:t>меншік</a:t>
            </a:r>
            <a:r>
              <a:rPr lang="ru-RU" dirty="0"/>
              <a:t> </a:t>
            </a:r>
            <a:r>
              <a:rPr lang="ru-RU" dirty="0" err="1"/>
              <a:t>құқығын</a:t>
            </a:r>
            <a:r>
              <a:rPr lang="ru-RU" dirty="0"/>
              <a:t> </a:t>
            </a:r>
            <a:r>
              <a:rPr lang="ru-RU" dirty="0" err="1"/>
              <a:t>берумен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асыратын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627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объектілері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Акционерлік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акцияларды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құны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жарғылық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сомасына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операциялар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объектісі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аумағында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эмиссиясының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құны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3.2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алу-сату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өтеусіз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беру,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құрылтайшылар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айырбастау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кепілге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салынған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кепіл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ұстаушының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меншігіне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беру,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мұрагерлік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оларға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меншік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құқығын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аумағында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жерлерде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беруге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операциялардың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нарықтық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құны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Шетелдік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эмитенттердің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аумағында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айналысқа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Жарлыққа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жасалған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мәмілелер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шарттарда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салынады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отандық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шетелд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эмитенттер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айналысқа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материалдандырылған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да,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материалдандырылған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нысандағы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мынадай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акциялармен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облигациялармен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мәм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лелерге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жатады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Тіркеусіз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заңсыз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қағаздарға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нұсқаулықтың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3-тармағында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ставка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жалпыға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бірдей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тәртіппен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салынады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377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III. </a:t>
            </a:r>
            <a:r>
              <a:rPr lang="ru-RU" sz="4000" dirty="0" err="1"/>
              <a:t>Салық</a:t>
            </a:r>
            <a:r>
              <a:rPr lang="ru-RU" sz="4000" dirty="0"/>
              <a:t> </a:t>
            </a:r>
            <a:r>
              <a:rPr lang="ru-RU" sz="4000" dirty="0" err="1"/>
              <a:t>ставкалары</a:t>
            </a:r>
            <a:r>
              <a:rPr lang="ru-RU" sz="4000" dirty="0"/>
              <a:t> мен </a:t>
            </a:r>
            <a:r>
              <a:rPr lang="ru-RU" sz="4000" dirty="0" err="1"/>
              <a:t>жеңілдіктері</a:t>
            </a:r>
            <a:r>
              <a:rPr lang="ru-RU" sz="4000" dirty="0"/>
              <a:t> 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en-US" dirty="0" err="1"/>
              <a:t>i</a:t>
            </a:r>
            <a:r>
              <a:rPr lang="ru-RU" dirty="0" err="1"/>
              <a:t>ндег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комиссиясы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шығарылымын</a:t>
            </a:r>
            <a:r>
              <a:rPr lang="ru-RU" dirty="0"/>
              <a:t> (</a:t>
            </a:r>
            <a:r>
              <a:rPr lang="ru-RU" dirty="0" err="1"/>
              <a:t>шығарылымын</a:t>
            </a:r>
            <a:r>
              <a:rPr lang="ru-RU" dirty="0"/>
              <a:t>) т</a:t>
            </a:r>
            <a:r>
              <a:rPr lang="en-US" dirty="0" err="1"/>
              <a:t>i</a:t>
            </a:r>
            <a:r>
              <a:rPr lang="ru-RU" dirty="0" err="1"/>
              <a:t>ркеу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</a:t>
            </a:r>
            <a:r>
              <a:rPr lang="ru-RU" dirty="0"/>
              <a:t> </a:t>
            </a:r>
            <a:r>
              <a:rPr lang="ru-RU" dirty="0" err="1"/>
              <a:t>шығарылымының</a:t>
            </a:r>
            <a:r>
              <a:rPr lang="ru-RU" dirty="0"/>
              <a:t> </a:t>
            </a:r>
            <a:r>
              <a:rPr lang="ru-RU" dirty="0" err="1"/>
              <a:t>номиналды</a:t>
            </a:r>
            <a:r>
              <a:rPr lang="ru-RU" dirty="0"/>
              <a:t> </a:t>
            </a:r>
            <a:r>
              <a:rPr lang="ru-RU" dirty="0" err="1"/>
              <a:t>құнының</a:t>
            </a:r>
            <a:r>
              <a:rPr lang="ru-RU" dirty="0"/>
              <a:t> 0,5 </a:t>
            </a:r>
            <a:r>
              <a:rPr lang="ru-RU" dirty="0" err="1"/>
              <a:t>пайызы</a:t>
            </a:r>
            <a:r>
              <a:rPr lang="ru-RU" dirty="0"/>
              <a:t> </a:t>
            </a:r>
            <a:r>
              <a:rPr lang="ru-RU" dirty="0" err="1"/>
              <a:t>мөлшер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төленед</a:t>
            </a:r>
            <a:r>
              <a:rPr lang="en-US" dirty="0" err="1"/>
              <a:t>i</a:t>
            </a:r>
            <a:r>
              <a:rPr lang="en-US" dirty="0"/>
              <a:t>.     </a:t>
            </a:r>
            <a:endParaRPr lang="kk-KZ" dirty="0" smtClean="0"/>
          </a:p>
          <a:p>
            <a:r>
              <a:rPr lang="en-US" dirty="0" smtClean="0"/>
              <a:t> </a:t>
            </a:r>
            <a:r>
              <a:rPr lang="en-US" dirty="0"/>
              <a:t>6.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 (</a:t>
            </a:r>
            <a:r>
              <a:rPr lang="ru-RU" dirty="0" err="1"/>
              <a:t>мемлекетт</a:t>
            </a:r>
            <a:r>
              <a:rPr lang="en-US" dirty="0" err="1"/>
              <a:t>i</a:t>
            </a:r>
            <a:r>
              <a:rPr lang="ru-RU" dirty="0"/>
              <a:t>к </a:t>
            </a:r>
            <a:r>
              <a:rPr lang="ru-RU" dirty="0" err="1"/>
              <a:t>комитеттер</a:t>
            </a:r>
            <a:r>
              <a:rPr lang="ru-RU" dirty="0"/>
              <a:t>, </a:t>
            </a:r>
            <a:r>
              <a:rPr lang="ru-RU" dirty="0" err="1"/>
              <a:t>министрл</a:t>
            </a:r>
            <a:r>
              <a:rPr lang="en-US" dirty="0" err="1"/>
              <a:t>i</a:t>
            </a:r>
            <a:r>
              <a:rPr lang="ru-RU" dirty="0" err="1"/>
              <a:t>ктер</a:t>
            </a:r>
            <a:r>
              <a:rPr lang="ru-RU" dirty="0"/>
              <a:t>, </a:t>
            </a:r>
            <a:r>
              <a:rPr lang="ru-RU" dirty="0" err="1"/>
              <a:t>ведомстволар</a:t>
            </a:r>
            <a:r>
              <a:rPr lang="ru-RU" dirty="0"/>
              <a:t>, </a:t>
            </a:r>
            <a:r>
              <a:rPr lang="ru-RU" dirty="0" err="1"/>
              <a:t>жерг</a:t>
            </a:r>
            <a:r>
              <a:rPr lang="en-US" dirty="0" err="1"/>
              <a:t>i</a:t>
            </a:r>
            <a:r>
              <a:rPr lang="ru-RU" dirty="0"/>
              <a:t>л</a:t>
            </a:r>
            <a:r>
              <a:rPr lang="en-US" dirty="0" err="1"/>
              <a:t>i</a:t>
            </a:r>
            <a:r>
              <a:rPr lang="ru-RU" dirty="0" err="1"/>
              <a:t>кт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өк</a:t>
            </a:r>
            <a:r>
              <a:rPr lang="en-US" dirty="0" err="1"/>
              <a:t>i</a:t>
            </a:r>
            <a:r>
              <a:rPr lang="ru-RU" dirty="0" err="1"/>
              <a:t>лд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органдар</a:t>
            </a:r>
            <a:r>
              <a:rPr lang="ru-RU" dirty="0"/>
              <a:t>) </a:t>
            </a:r>
            <a:r>
              <a:rPr lang="ru-RU" dirty="0" err="1"/>
              <a:t>шығарған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сату</a:t>
            </a:r>
            <a:r>
              <a:rPr lang="ru-RU" dirty="0"/>
              <a:t> </a:t>
            </a:r>
            <a:r>
              <a:rPr lang="ru-RU" dirty="0" err="1"/>
              <a:t>бағасының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1000 </a:t>
            </a:r>
            <a:r>
              <a:rPr lang="ru-RU" dirty="0" err="1"/>
              <a:t>теңгес</a:t>
            </a:r>
            <a:r>
              <a:rPr lang="en-US" dirty="0" err="1"/>
              <a:t>i</a:t>
            </a:r>
            <a:r>
              <a:rPr lang="ru-RU" dirty="0" err="1"/>
              <a:t>нен</a:t>
            </a:r>
            <a:r>
              <a:rPr lang="ru-RU" dirty="0"/>
              <a:t> 1 </a:t>
            </a:r>
            <a:r>
              <a:rPr lang="ru-RU" dirty="0" err="1"/>
              <a:t>теңге</a:t>
            </a:r>
            <a:r>
              <a:rPr lang="ru-RU" dirty="0"/>
              <a:t> </a:t>
            </a:r>
            <a:r>
              <a:rPr lang="ru-RU" dirty="0" err="1"/>
              <a:t>мөлшер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төленед</a:t>
            </a:r>
            <a:r>
              <a:rPr lang="en-US" dirty="0" err="1"/>
              <a:t>i</a:t>
            </a:r>
            <a:r>
              <a:rPr lang="en-US" dirty="0"/>
              <a:t>.     </a:t>
            </a:r>
            <a:endParaRPr lang="kk-KZ" dirty="0" smtClean="0"/>
          </a:p>
          <a:p>
            <a:r>
              <a:rPr lang="en-US" dirty="0" smtClean="0"/>
              <a:t> </a:t>
            </a:r>
            <a:r>
              <a:rPr lang="en-US" dirty="0"/>
              <a:t>7.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 </a:t>
            </a:r>
            <a:r>
              <a:rPr lang="ru-RU" dirty="0" err="1"/>
              <a:t>шығарған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тармақта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тәртіппен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1000 </a:t>
            </a:r>
            <a:r>
              <a:rPr lang="ru-RU" dirty="0" err="1"/>
              <a:t>теңгеден</a:t>
            </a:r>
            <a:r>
              <a:rPr lang="ru-RU" dirty="0"/>
              <a:t> 3 </a:t>
            </a:r>
            <a:r>
              <a:rPr lang="ru-RU" dirty="0" err="1"/>
              <a:t>теңге</a:t>
            </a:r>
            <a:r>
              <a:rPr lang="ru-RU" dirty="0"/>
              <a:t> </a:t>
            </a:r>
            <a:r>
              <a:rPr lang="ru-RU" dirty="0" err="1"/>
              <a:t>мөлшерінде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төленеді</a:t>
            </a:r>
            <a:r>
              <a:rPr lang="ru-RU" dirty="0"/>
              <a:t>.   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8.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бағасы</a:t>
            </a:r>
            <a:r>
              <a:rPr lang="ru-RU" dirty="0"/>
              <a:t> </a:t>
            </a:r>
            <a:r>
              <a:rPr lang="ru-RU" dirty="0" err="1"/>
              <a:t>номиналды</a:t>
            </a:r>
            <a:r>
              <a:rPr lang="ru-RU" dirty="0"/>
              <a:t> </a:t>
            </a:r>
            <a:r>
              <a:rPr lang="ru-RU" dirty="0" err="1"/>
              <a:t>құннан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өтеусіз</a:t>
            </a:r>
            <a:r>
              <a:rPr lang="ru-RU" dirty="0"/>
              <a:t> беру, </a:t>
            </a:r>
            <a:r>
              <a:rPr lang="ru-RU" dirty="0" err="1"/>
              <a:t>сыйға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, </a:t>
            </a:r>
            <a:r>
              <a:rPr lang="ru-RU" dirty="0" err="1"/>
              <a:t>мұраға</a:t>
            </a:r>
            <a:r>
              <a:rPr lang="ru-RU" dirty="0"/>
              <a:t> </a:t>
            </a:r>
            <a:r>
              <a:rPr lang="ru-RU" dirty="0" err="1"/>
              <a:t>қалдыру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–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номиналдық</a:t>
            </a:r>
            <a:r>
              <a:rPr lang="ru-RU" dirty="0"/>
              <a:t> </a:t>
            </a:r>
            <a:r>
              <a:rPr lang="ru-RU" dirty="0" err="1"/>
              <a:t>құнының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мөлшерінде</a:t>
            </a:r>
            <a:r>
              <a:rPr lang="ru-RU" dirty="0"/>
              <a:t>.      </a:t>
            </a:r>
            <a:endParaRPr lang="en-US" dirty="0" smtClean="0"/>
          </a:p>
          <a:p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эмиссиясы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жатпайды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998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US" dirty="0"/>
              <a:t>IV.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   </a:t>
            </a:r>
            <a:endParaRPr lang="ru-RU" dirty="0" smtClean="0"/>
          </a:p>
          <a:p>
            <a:r>
              <a:rPr lang="ru-RU" dirty="0" smtClean="0"/>
              <a:t>   </a:t>
            </a:r>
            <a:r>
              <a:rPr lang="ru-RU" dirty="0"/>
              <a:t>9.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қағаздармен</a:t>
            </a:r>
            <a:r>
              <a:rPr lang="ru-RU" dirty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есептеуд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төлеуш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мәм</a:t>
            </a:r>
            <a:r>
              <a:rPr lang="en-US" dirty="0" err="1"/>
              <a:t>i</a:t>
            </a:r>
            <a:r>
              <a:rPr lang="ru-RU" dirty="0" err="1"/>
              <a:t>лелер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шығарылым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 мен </a:t>
            </a:r>
            <a:r>
              <a:rPr lang="ru-RU" dirty="0" err="1"/>
              <a:t>мәм</a:t>
            </a:r>
            <a:r>
              <a:rPr lang="en-US" dirty="0" err="1"/>
              <a:t>i</a:t>
            </a:r>
            <a:r>
              <a:rPr lang="ru-RU" dirty="0" err="1"/>
              <a:t>ле</a:t>
            </a:r>
            <a:r>
              <a:rPr lang="ru-RU" dirty="0"/>
              <a:t> </a:t>
            </a:r>
            <a:r>
              <a:rPr lang="ru-RU" dirty="0" err="1"/>
              <a:t>сомасын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ставкасын</a:t>
            </a:r>
            <a:r>
              <a:rPr lang="ru-RU" dirty="0"/>
              <a:t> нег</a:t>
            </a:r>
            <a:r>
              <a:rPr lang="en-US" dirty="0" err="1"/>
              <a:t>i</a:t>
            </a:r>
            <a:r>
              <a:rPr lang="ru-RU" dirty="0" err="1"/>
              <a:t>зге</a:t>
            </a:r>
            <a:r>
              <a:rPr lang="ru-RU" dirty="0"/>
              <a:t> ала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      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сомасы</a:t>
            </a:r>
            <a:r>
              <a:rPr lang="ru-RU" dirty="0"/>
              <a:t> </a:t>
            </a:r>
            <a:r>
              <a:rPr lang="ru-RU" dirty="0" err="1"/>
              <a:t>бағалы</a:t>
            </a:r>
            <a:r>
              <a:rPr lang="ru-RU" dirty="0"/>
              <a:t> </a:t>
            </a:r>
            <a:r>
              <a:rPr lang="ru-RU" dirty="0" err="1"/>
              <a:t>қағаздардың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шығарылымы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шығарылымның</a:t>
            </a:r>
            <a:r>
              <a:rPr lang="ru-RU" dirty="0"/>
              <a:t> </a:t>
            </a:r>
            <a:r>
              <a:rPr lang="ru-RU" dirty="0" err="1"/>
              <a:t>номиналды</a:t>
            </a:r>
            <a:r>
              <a:rPr lang="ru-RU" dirty="0"/>
              <a:t> </a:t>
            </a:r>
            <a:r>
              <a:rPr lang="ru-RU" dirty="0" err="1"/>
              <a:t>құнына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есептеледі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9453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FFC000"/>
                </a:solidFill>
              </a:rPr>
              <a:t>V. </a:t>
            </a:r>
            <a:r>
              <a:rPr lang="ru-RU" sz="3100" b="1" dirty="0" err="1">
                <a:solidFill>
                  <a:srgbClr val="FFC000"/>
                </a:solidFill>
              </a:rPr>
              <a:t>Салықты</a:t>
            </a:r>
            <a:r>
              <a:rPr lang="ru-RU" sz="3100" b="1" dirty="0">
                <a:solidFill>
                  <a:srgbClr val="FFC000"/>
                </a:solidFill>
              </a:rPr>
              <a:t> </a:t>
            </a:r>
            <a:r>
              <a:rPr lang="ru-RU" sz="3100" b="1" dirty="0" err="1">
                <a:solidFill>
                  <a:srgbClr val="FFC000"/>
                </a:solidFill>
              </a:rPr>
              <a:t>төлеу</a:t>
            </a:r>
            <a:r>
              <a:rPr lang="ru-RU" sz="3100" b="1" dirty="0">
                <a:solidFill>
                  <a:srgbClr val="FFC000"/>
                </a:solidFill>
              </a:rPr>
              <a:t> </a:t>
            </a:r>
            <a:r>
              <a:rPr lang="ru-RU" sz="3100" b="1" dirty="0" err="1">
                <a:solidFill>
                  <a:srgbClr val="FFC000"/>
                </a:solidFill>
              </a:rPr>
              <a:t>тәртібі</a:t>
            </a:r>
            <a:r>
              <a:rPr lang="ru-RU" sz="3100" b="1" dirty="0">
                <a:solidFill>
                  <a:srgbClr val="FFC000"/>
                </a:solidFill>
              </a:rPr>
              <a:t> мен </a:t>
            </a:r>
            <a:r>
              <a:rPr lang="ru-RU" sz="3100" b="1" dirty="0" err="1">
                <a:solidFill>
                  <a:srgbClr val="FFC000"/>
                </a:solidFill>
              </a:rPr>
              <a:t>мерзімі</a:t>
            </a:r>
            <a:r>
              <a:rPr lang="ru-RU" sz="3100" b="1" dirty="0">
                <a:solidFill>
                  <a:srgbClr val="FFC000"/>
                </a:solidFill>
              </a:rPr>
              <a:t>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r>
              <a:rPr lang="ru-RU" sz="2000" dirty="0" smtClean="0"/>
              <a:t>10</a:t>
            </a:r>
            <a:r>
              <a:rPr lang="ru-RU" sz="2000" dirty="0"/>
              <a:t>.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</a:t>
            </a:r>
            <a:r>
              <a:rPr lang="ru-RU" sz="2000" dirty="0"/>
              <a:t> </a:t>
            </a:r>
            <a:r>
              <a:rPr lang="ru-RU" sz="2000" dirty="0" err="1"/>
              <a:t>шығарылымын</a:t>
            </a:r>
            <a:r>
              <a:rPr lang="ru-RU" sz="2000" dirty="0"/>
              <a:t> </a:t>
            </a:r>
            <a:r>
              <a:rPr lang="ru-RU" sz="2000" dirty="0" err="1"/>
              <a:t>тіркеу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эмитент </a:t>
            </a:r>
            <a:r>
              <a:rPr lang="ru-RU" sz="2000" dirty="0" err="1"/>
              <a:t>тіркеуші</a:t>
            </a:r>
            <a:r>
              <a:rPr lang="ru-RU" sz="2000" dirty="0"/>
              <a:t> </a:t>
            </a:r>
            <a:r>
              <a:rPr lang="ru-RU" sz="2000" dirty="0" err="1"/>
              <a:t>органға</a:t>
            </a:r>
            <a:r>
              <a:rPr lang="ru-RU" sz="2000" dirty="0"/>
              <a:t> </a:t>
            </a:r>
            <a:r>
              <a:rPr lang="ru-RU" sz="2000" dirty="0" err="1"/>
              <a:t>бюджетке</a:t>
            </a:r>
            <a:r>
              <a:rPr lang="ru-RU" sz="2000" dirty="0"/>
              <a:t> </a:t>
            </a:r>
            <a:r>
              <a:rPr lang="ru-RU" sz="2000" dirty="0" err="1"/>
              <a:t>төленетін</a:t>
            </a:r>
            <a:r>
              <a:rPr lang="ru-RU" sz="2000" dirty="0"/>
              <a:t> </a:t>
            </a:r>
            <a:r>
              <a:rPr lang="ru-RU" sz="2000" dirty="0" err="1"/>
              <a:t>салықтың</a:t>
            </a:r>
            <a:r>
              <a:rPr lang="ru-RU" sz="2000" dirty="0"/>
              <a:t> </a:t>
            </a:r>
            <a:r>
              <a:rPr lang="ru-RU" sz="2000" dirty="0" err="1"/>
              <a:t>төленгенін</a:t>
            </a:r>
            <a:r>
              <a:rPr lang="ru-RU" sz="2000" dirty="0"/>
              <a:t> </a:t>
            </a:r>
            <a:r>
              <a:rPr lang="ru-RU" sz="2000" dirty="0" err="1"/>
              <a:t>растайтын</a:t>
            </a:r>
            <a:r>
              <a:rPr lang="ru-RU" sz="2000" dirty="0"/>
              <a:t> </a:t>
            </a:r>
            <a:r>
              <a:rPr lang="ru-RU" sz="2000" dirty="0" err="1"/>
              <a:t>құжатты</a:t>
            </a:r>
            <a:r>
              <a:rPr lang="ru-RU" sz="2000" dirty="0"/>
              <a:t> </a:t>
            </a:r>
            <a:r>
              <a:rPr lang="ru-RU" sz="2000" dirty="0" err="1"/>
              <a:t>беруге</a:t>
            </a:r>
            <a:r>
              <a:rPr lang="ru-RU" sz="2000" dirty="0"/>
              <a:t> </a:t>
            </a:r>
            <a:r>
              <a:rPr lang="ru-RU" sz="2000" dirty="0" err="1"/>
              <a:t>міндетті</a:t>
            </a:r>
            <a:r>
              <a:rPr lang="ru-RU" sz="2000" dirty="0"/>
              <a:t>.      </a:t>
            </a:r>
            <a:endParaRPr lang="ru-RU" sz="2000" dirty="0" smtClean="0"/>
          </a:p>
          <a:p>
            <a:r>
              <a:rPr lang="ru-RU" sz="2000" dirty="0" smtClean="0"/>
              <a:t>Эмитент </a:t>
            </a:r>
            <a:r>
              <a:rPr lang="ru-RU" sz="2000" dirty="0" err="1"/>
              <a:t>Қазақстан</a:t>
            </a:r>
            <a:r>
              <a:rPr lang="ru-RU" sz="2000" dirty="0"/>
              <a:t> </a:t>
            </a:r>
            <a:r>
              <a:rPr lang="ru-RU" sz="2000" dirty="0" err="1"/>
              <a:t>Республикасының</a:t>
            </a:r>
            <a:r>
              <a:rPr lang="ru-RU" sz="2000" dirty="0"/>
              <a:t> </a:t>
            </a:r>
            <a:r>
              <a:rPr lang="ru-RU" sz="2000" dirty="0" err="1"/>
              <a:t>заңнамасында</a:t>
            </a:r>
            <a:r>
              <a:rPr lang="ru-RU" sz="2000" dirty="0"/>
              <a:t> </a:t>
            </a:r>
            <a:r>
              <a:rPr lang="ru-RU" sz="2000" dirty="0" err="1"/>
              <a:t>көзделген</a:t>
            </a:r>
            <a:r>
              <a:rPr lang="ru-RU" sz="2000" dirty="0"/>
              <a:t> </a:t>
            </a:r>
            <a:r>
              <a:rPr lang="ru-RU" sz="2000" dirty="0" err="1"/>
              <a:t>шарттар</a:t>
            </a:r>
            <a:r>
              <a:rPr lang="ru-RU" sz="2000" dirty="0"/>
              <a:t> мен </a:t>
            </a:r>
            <a:r>
              <a:rPr lang="ru-RU" sz="2000" dirty="0" err="1"/>
              <a:t>тәртіпті</a:t>
            </a:r>
            <a:r>
              <a:rPr lang="ru-RU" sz="2000" dirty="0"/>
              <a:t> </a:t>
            </a:r>
            <a:r>
              <a:rPr lang="ru-RU" sz="2000" dirty="0" err="1"/>
              <a:t>бұза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асырған</a:t>
            </a:r>
            <a:r>
              <a:rPr lang="ru-RU" sz="2000" dirty="0"/>
              <a:t>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</a:t>
            </a:r>
            <a:r>
              <a:rPr lang="ru-RU" sz="2000" dirty="0"/>
              <a:t> </a:t>
            </a:r>
            <a:r>
              <a:rPr lang="ru-RU" sz="2000" dirty="0" err="1"/>
              <a:t>шығарылымын</a:t>
            </a:r>
            <a:r>
              <a:rPr lang="ru-RU" sz="2000" dirty="0"/>
              <a:t> </a:t>
            </a:r>
            <a:r>
              <a:rPr lang="ru-RU" sz="2000" dirty="0" err="1"/>
              <a:t>тіркеуден</a:t>
            </a:r>
            <a:r>
              <a:rPr lang="ru-RU" sz="2000" dirty="0"/>
              <a:t> бас </a:t>
            </a:r>
            <a:r>
              <a:rPr lang="ru-RU" sz="2000" dirty="0" err="1"/>
              <a:t>тартқан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, </a:t>
            </a:r>
            <a:r>
              <a:rPr lang="ru-RU" sz="2000" dirty="0" err="1"/>
              <a:t>төленген</a:t>
            </a:r>
            <a:r>
              <a:rPr lang="ru-RU" sz="2000" dirty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қайтарылуға</a:t>
            </a:r>
            <a:r>
              <a:rPr lang="ru-RU" sz="2000" dirty="0"/>
              <a:t> </a:t>
            </a:r>
            <a:r>
              <a:rPr lang="ru-RU" sz="2000" dirty="0" err="1"/>
              <a:t>жатпайды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</a:t>
            </a:r>
            <a:r>
              <a:rPr lang="ru-RU" sz="2000" dirty="0"/>
              <a:t> </a:t>
            </a:r>
            <a:r>
              <a:rPr lang="ru-RU" sz="2000" dirty="0" err="1"/>
              <a:t>эмиссиясын</a:t>
            </a:r>
            <a:r>
              <a:rPr lang="ru-RU" sz="2000" dirty="0"/>
              <a:t> </a:t>
            </a:r>
            <a:r>
              <a:rPr lang="ru-RU" sz="2000" dirty="0" err="1"/>
              <a:t>кейіннен</a:t>
            </a:r>
            <a:r>
              <a:rPr lang="ru-RU" sz="2000" dirty="0"/>
              <a:t> </a:t>
            </a:r>
            <a:r>
              <a:rPr lang="ru-RU" sz="2000" dirty="0" err="1"/>
              <a:t>тіркеу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есепке</a:t>
            </a:r>
            <a:r>
              <a:rPr lang="ru-RU" sz="2000" dirty="0"/>
              <a:t> </a:t>
            </a:r>
            <a:r>
              <a:rPr lang="ru-RU" sz="2000" dirty="0" err="1"/>
              <a:t>алынады</a:t>
            </a:r>
            <a:r>
              <a:rPr lang="ru-RU" sz="2000" dirty="0"/>
              <a:t>.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</a:t>
            </a:r>
            <a:r>
              <a:rPr lang="ru-RU" sz="2000" dirty="0"/>
              <a:t> </a:t>
            </a:r>
            <a:r>
              <a:rPr lang="ru-RU" sz="2000" dirty="0" err="1"/>
              <a:t>шығару</a:t>
            </a:r>
            <a:r>
              <a:rPr lang="ru-RU" sz="2000" dirty="0"/>
              <a:t>.     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қағаздарды</a:t>
            </a:r>
            <a:r>
              <a:rPr lang="ru-RU" sz="2000" dirty="0"/>
              <a:t> </a:t>
            </a:r>
            <a:r>
              <a:rPr lang="ru-RU" sz="2000" dirty="0" err="1"/>
              <a:t>тіркеусіз</a:t>
            </a:r>
            <a:r>
              <a:rPr lang="ru-RU" sz="2000" dirty="0"/>
              <a:t> </a:t>
            </a:r>
            <a:r>
              <a:rPr lang="ru-RU" sz="2000" dirty="0" err="1"/>
              <a:t>шығарған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оларды</a:t>
            </a:r>
            <a:r>
              <a:rPr lang="ru-RU" sz="2000" dirty="0"/>
              <a:t> </a:t>
            </a:r>
            <a:r>
              <a:rPr lang="ru-RU" sz="2000" dirty="0" err="1"/>
              <a:t>заңсыз</a:t>
            </a:r>
            <a:r>
              <a:rPr lang="ru-RU" sz="2000" dirty="0"/>
              <a:t> </a:t>
            </a:r>
            <a:r>
              <a:rPr lang="ru-RU" sz="2000" dirty="0" err="1"/>
              <a:t>шығарған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қағаздарды</a:t>
            </a:r>
            <a:r>
              <a:rPr lang="ru-RU" sz="2000" dirty="0"/>
              <a:t> </a:t>
            </a:r>
            <a:r>
              <a:rPr lang="ru-RU" sz="2000" dirty="0" err="1"/>
              <a:t>шығарудың</a:t>
            </a:r>
            <a:r>
              <a:rPr lang="ru-RU" sz="2000" dirty="0"/>
              <a:t> </a:t>
            </a:r>
            <a:r>
              <a:rPr lang="ru-RU" sz="2000" dirty="0" err="1"/>
              <a:t>басталуы</a:t>
            </a:r>
            <a:r>
              <a:rPr lang="ru-RU" sz="2000" dirty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төлеу</a:t>
            </a:r>
            <a:r>
              <a:rPr lang="ru-RU" sz="2000" dirty="0"/>
              <a:t> </a:t>
            </a:r>
            <a:r>
              <a:rPr lang="ru-RU" sz="2000" dirty="0" err="1"/>
              <a:t>күні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есептеледі</a:t>
            </a:r>
            <a:r>
              <a:rPr lang="ru-RU" sz="2000" dirty="0"/>
              <a:t>.     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err="1"/>
              <a:t>Сатушы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сатушының</a:t>
            </a:r>
            <a:r>
              <a:rPr lang="ru-RU" sz="2000" dirty="0"/>
              <a:t> </a:t>
            </a:r>
            <a:r>
              <a:rPr lang="ru-RU" sz="2000" dirty="0" err="1"/>
              <a:t>тапсырмасы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делдал</a:t>
            </a:r>
            <a:r>
              <a:rPr lang="ru-RU" sz="2000" dirty="0"/>
              <a:t> </a:t>
            </a:r>
            <a:r>
              <a:rPr lang="ru-RU" sz="2000" dirty="0" err="1"/>
              <a:t>бағалы</a:t>
            </a:r>
            <a:r>
              <a:rPr lang="ru-RU" sz="2000" dirty="0"/>
              <a:t> </a:t>
            </a:r>
            <a:r>
              <a:rPr lang="ru-RU" sz="2000" dirty="0" err="1"/>
              <a:t>қағаздардың</a:t>
            </a:r>
            <a:r>
              <a:rPr lang="ru-RU" sz="2000" dirty="0"/>
              <a:t> </a:t>
            </a:r>
            <a:r>
              <a:rPr lang="ru-RU" sz="2000" dirty="0" err="1"/>
              <a:t>қозғалысы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операцияларды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асырған</a:t>
            </a:r>
            <a:r>
              <a:rPr lang="ru-RU" sz="2000" dirty="0"/>
              <a:t> </a:t>
            </a:r>
            <a:r>
              <a:rPr lang="ru-RU" sz="2000" dirty="0" err="1"/>
              <a:t>кезде</a:t>
            </a:r>
            <a:r>
              <a:rPr lang="ru-RU" sz="2000" dirty="0"/>
              <a:t> </a:t>
            </a:r>
            <a:r>
              <a:rPr lang="ru-RU" sz="2000" dirty="0" err="1"/>
              <a:t>сатып</a:t>
            </a:r>
            <a:r>
              <a:rPr lang="ru-RU" sz="2000" dirty="0"/>
              <a:t> </a:t>
            </a:r>
            <a:r>
              <a:rPr lang="ru-RU" sz="2000" dirty="0" err="1"/>
              <a:t>алушы</a:t>
            </a:r>
            <a:r>
              <a:rPr lang="ru-RU" sz="2000" dirty="0"/>
              <a:t> (</a:t>
            </a:r>
            <a:r>
              <a:rPr lang="ru-RU" sz="2000" dirty="0" err="1"/>
              <a:t>алушы</a:t>
            </a:r>
            <a:r>
              <a:rPr lang="ru-RU" sz="2000" dirty="0"/>
              <a:t>) осы </a:t>
            </a:r>
            <a:r>
              <a:rPr lang="ru-RU" sz="2000" dirty="0" err="1"/>
              <a:t>операцияларды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сатушының</a:t>
            </a:r>
            <a:r>
              <a:rPr lang="ru-RU" sz="2000" dirty="0"/>
              <a:t> </a:t>
            </a:r>
            <a:r>
              <a:rPr lang="ru-RU" sz="2000" dirty="0" err="1"/>
              <a:t>шотына</a:t>
            </a:r>
            <a:r>
              <a:rPr lang="ru-RU" sz="2000" dirty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төлейді</a:t>
            </a:r>
            <a:r>
              <a:rPr lang="ru-RU" sz="2000" dirty="0"/>
              <a:t>. </a:t>
            </a:r>
            <a:r>
              <a:rPr lang="ru-RU" sz="2000" dirty="0" err="1"/>
              <a:t>Сатушының</a:t>
            </a:r>
            <a:r>
              <a:rPr lang="ru-RU" sz="2000" dirty="0"/>
              <a:t> </a:t>
            </a:r>
            <a:r>
              <a:rPr lang="ru-RU" sz="2000" dirty="0" err="1"/>
              <a:t>шотына</a:t>
            </a:r>
            <a:r>
              <a:rPr lang="ru-RU" sz="2000" dirty="0"/>
              <a:t> </a:t>
            </a:r>
            <a:r>
              <a:rPr lang="ru-RU" sz="2000" dirty="0" err="1"/>
              <a:t>түскен</a:t>
            </a:r>
            <a:r>
              <a:rPr lang="ru-RU" sz="2000" dirty="0"/>
              <a:t> </a:t>
            </a:r>
            <a:r>
              <a:rPr lang="ru-RU" sz="2000" dirty="0" err="1"/>
              <a:t>салықты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банктік</a:t>
            </a:r>
            <a:r>
              <a:rPr lang="ru-RU" sz="2000" dirty="0"/>
              <a:t> </a:t>
            </a:r>
            <a:r>
              <a:rPr lang="ru-RU" sz="2000" dirty="0" err="1"/>
              <a:t>күн</a:t>
            </a:r>
            <a:r>
              <a:rPr lang="ru-RU" sz="2000" dirty="0"/>
              <a:t> </a:t>
            </a:r>
            <a:r>
              <a:rPr lang="ru-RU" sz="2000" dirty="0" err="1"/>
              <a:t>ішінде</a:t>
            </a:r>
            <a:r>
              <a:rPr lang="ru-RU" sz="2000" dirty="0"/>
              <a:t> </a:t>
            </a:r>
            <a:r>
              <a:rPr lang="ru-RU" sz="2000" dirty="0" err="1"/>
              <a:t>бюджетке</a:t>
            </a:r>
            <a:r>
              <a:rPr lang="ru-RU" sz="2000" dirty="0"/>
              <a:t> </a:t>
            </a:r>
            <a:r>
              <a:rPr lang="ru-RU" sz="2000" dirty="0" err="1"/>
              <a:t>төлейді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8440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151</TotalTime>
  <Words>1567</Words>
  <Application>Microsoft Office PowerPoint</Application>
  <PresentationFormat>Экран (4:3)</PresentationFormat>
  <Paragraphs>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11-дәріс   Бағалы қағаздар операциалары бойынша салық төлеу ерекшеліктерін сипаттау</vt:lpstr>
      <vt:lpstr>Дәрістің мақсаты</vt:lpstr>
      <vt:lpstr>Презентация PowerPoint</vt:lpstr>
      <vt:lpstr>Жеке тұлғалардың бағалы қағаздарымен операциялардан алынатын табыс салығының салық базасын айқындау ерекшеліктері</vt:lpstr>
      <vt:lpstr>Презентация PowerPoint</vt:lpstr>
      <vt:lpstr>Презентация PowerPoint</vt:lpstr>
      <vt:lpstr>III. Салық ставкалары мен жеңілдіктері       </vt:lpstr>
      <vt:lpstr>Презентация PowerPoint</vt:lpstr>
      <vt:lpstr>V. Салықты төлеу тәртібі мен мерзімі      </vt:lpstr>
      <vt:lpstr>Бағалы қағаздармен операциялар жасағаны үшін инвестор қандай салықтарды төлеуі керек</vt:lpstr>
      <vt:lpstr>Презентация PowerPoint</vt:lpstr>
      <vt:lpstr>Презентация PowerPoint</vt:lpstr>
      <vt:lpstr>Презентация PowerPoint</vt:lpstr>
      <vt:lpstr>Заңды тұлғаның корпоративтік табыс салығы бойынша міндеттемелері</vt:lpstr>
      <vt:lpstr>Презентация PowerPoint</vt:lpstr>
      <vt:lpstr>Құн өсімінен түсетін Қазақстандағы көздерден резидент еместердің кірісі</vt:lpstr>
      <vt:lpstr>Жеке табыс салығы бойынша міндеттемелер</vt:lpstr>
      <vt:lpstr>Жергілікті қор нарығында және АХҚО аумағында бағалы қағаздармен операциялардан түсетін табысқа салық салу.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11</cp:revision>
  <dcterms:created xsi:type="dcterms:W3CDTF">2021-11-11T04:21:18Z</dcterms:created>
  <dcterms:modified xsi:type="dcterms:W3CDTF">2021-11-11T10:53:12Z</dcterms:modified>
</cp:coreProperties>
</file>